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57" r:id="rId7"/>
    <p:sldId id="259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2C23EF-4E9A-4AD1-8606-A9152DEB3724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D33D8C-8E01-4339-8121-9530B75C170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hu.wikipedia.org/wiki/F%C3%A1jl:The_Scream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83880" cy="1728192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/>
              <a:t>Művészeti vizuális nevelés</a:t>
            </a:r>
            <a:br>
              <a:rPr lang="hu-HU" sz="4000" dirty="0" smtClean="0"/>
            </a:br>
            <a:r>
              <a:rPr lang="hu-HU" sz="4000" dirty="0" smtClean="0"/>
              <a:t>Digitális kompetencia</a:t>
            </a:r>
            <a:endParaRPr lang="hu-HU" sz="4000" dirty="0"/>
          </a:p>
        </p:txBody>
      </p:sp>
      <p:pic>
        <p:nvPicPr>
          <p:cNvPr id="4" name="Kép 3" descr="I:\DCIM\102_FUJI\DSCF298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3068960"/>
            <a:ext cx="3124200" cy="23437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Kép 4" descr="I:\DCIM\102_FUJI\DSCF2993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5976" y="2996952"/>
            <a:ext cx="3600400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864096"/>
          </a:xfrm>
        </p:spPr>
        <p:txBody>
          <a:bodyPr/>
          <a:lstStyle/>
          <a:p>
            <a:pPr algn="ctr"/>
            <a:r>
              <a:rPr lang="hu-HU" dirty="0" smtClean="0"/>
              <a:t>Rövid történeti betekintés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73216"/>
            <a:ext cx="8183880" cy="5760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1600" dirty="0" smtClean="0"/>
              <a:t>Forrás: Gál Tamás gyűjteménye</a:t>
            </a:r>
            <a:endParaRPr lang="hu-HU" sz="16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680520" cy="328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36904" cy="1152128"/>
          </a:xfrm>
        </p:spPr>
        <p:txBody>
          <a:bodyPr>
            <a:normAutofit/>
          </a:bodyPr>
          <a:lstStyle/>
          <a:p>
            <a:r>
              <a:rPr lang="hu-HU" dirty="0" smtClean="0"/>
              <a:t>Rajztanításból Vizuális kultúra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2564904"/>
            <a:ext cx="8183880" cy="3816424"/>
          </a:xfrm>
        </p:spPr>
        <p:txBody>
          <a:bodyPr/>
          <a:lstStyle/>
          <a:p>
            <a:r>
              <a:rPr lang="hu-HU" dirty="0" smtClean="0"/>
              <a:t>19. század  - „</a:t>
            </a:r>
            <a:r>
              <a:rPr lang="hu-HU" dirty="0" err="1" smtClean="0"/>
              <a:t>széprenevelés</a:t>
            </a:r>
            <a:r>
              <a:rPr lang="hu-HU" dirty="0" smtClean="0"/>
              <a:t>”.</a:t>
            </a:r>
          </a:p>
          <a:p>
            <a:r>
              <a:rPr lang="hu-HU" dirty="0" smtClean="0"/>
              <a:t>20. század – megváltozott világ.</a:t>
            </a:r>
          </a:p>
          <a:p>
            <a:r>
              <a:rPr lang="hu-HU" dirty="0" smtClean="0"/>
              <a:t>70-es évektől kutatások.</a:t>
            </a:r>
          </a:p>
          <a:p>
            <a:r>
              <a:rPr lang="hu-HU" dirty="0" smtClean="0"/>
              <a:t>98-as kerettantervek új tartalmakkal bővült.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764704"/>
            <a:ext cx="8183880" cy="1152128"/>
          </a:xfrm>
        </p:spPr>
        <p:txBody>
          <a:bodyPr/>
          <a:lstStyle/>
          <a:p>
            <a:pPr algn="ctr"/>
            <a:r>
              <a:rPr lang="hu-HU" dirty="0" smtClean="0"/>
              <a:t>Rajz és vizuális kultúra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2492896"/>
            <a:ext cx="8183880" cy="3384376"/>
          </a:xfrm>
        </p:spPr>
        <p:txBody>
          <a:bodyPr/>
          <a:lstStyle/>
          <a:p>
            <a:r>
              <a:rPr lang="hu-HU" dirty="0" smtClean="0"/>
              <a:t>Vizuális nyelv és kifejezés</a:t>
            </a:r>
          </a:p>
          <a:p>
            <a:r>
              <a:rPr lang="hu-HU" dirty="0" smtClean="0"/>
              <a:t>Vizuális kommunikáció</a:t>
            </a:r>
          </a:p>
          <a:p>
            <a:r>
              <a:rPr lang="hu-HU" dirty="0" smtClean="0"/>
              <a:t>Tárgy- és környezetkultúra</a:t>
            </a:r>
          </a:p>
          <a:p>
            <a:r>
              <a:rPr lang="hu-HU" dirty="0" smtClean="0"/>
              <a:t>Tartalmaznia kell: művészettörténeti-, népművészeti-, és médiatartalmakat.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2304256"/>
          </a:xfrm>
        </p:spPr>
        <p:txBody>
          <a:bodyPr>
            <a:normAutofit/>
          </a:bodyPr>
          <a:lstStyle/>
          <a:p>
            <a:pPr algn="ctr"/>
            <a:r>
              <a:rPr lang="hu-HU" sz="6600" dirty="0" smtClean="0"/>
              <a:t>Mindezt</a:t>
            </a:r>
            <a:br>
              <a:rPr lang="hu-HU" sz="6600" dirty="0" smtClean="0"/>
            </a:br>
            <a:r>
              <a:rPr lang="hu-HU" sz="6600" dirty="0" smtClean="0"/>
              <a:t>45 percben!</a:t>
            </a:r>
            <a:endParaRPr lang="hu-HU" sz="6600" dirty="0"/>
          </a:p>
        </p:txBody>
      </p:sp>
      <p:pic>
        <p:nvPicPr>
          <p:cNvPr id="17410" name="Picture 2" descr="https://upload.wikimedia.org/wikipedia/commons/thumb/f/f4/The_Scream.jpg/220px-The_Screa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5896" y="3140968"/>
            <a:ext cx="20955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89740">
            <a:off x="5808663" y="3236913"/>
            <a:ext cx="1639887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5"/>
          <p:cNvSpPr>
            <a:spLocks/>
          </p:cNvSpPr>
          <p:nvPr/>
        </p:nvSpPr>
        <p:spPr bwMode="auto">
          <a:xfrm rot="2805976">
            <a:off x="2273300" y="1624012"/>
            <a:ext cx="4321176" cy="1019175"/>
          </a:xfrm>
          <a:custGeom>
            <a:avLst/>
            <a:gdLst>
              <a:gd name="T0" fmla="*/ 0 w 2722"/>
              <a:gd name="T1" fmla="*/ 0 h 642"/>
              <a:gd name="T2" fmla="*/ 2147483647 w 2722"/>
              <a:gd name="T3" fmla="*/ 2147483647 h 642"/>
              <a:gd name="T4" fmla="*/ 2147483647 w 2722"/>
              <a:gd name="T5" fmla="*/ 2147483647 h 642"/>
              <a:gd name="T6" fmla="*/ 2147483647 w 2722"/>
              <a:gd name="T7" fmla="*/ 2147483647 h 642"/>
              <a:gd name="T8" fmla="*/ 2147483647 w 2722"/>
              <a:gd name="T9" fmla="*/ 2147483647 h 642"/>
              <a:gd name="T10" fmla="*/ 2147483647 w 2722"/>
              <a:gd name="T11" fmla="*/ 2147483647 h 6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2"/>
              <a:gd name="T19" fmla="*/ 0 h 642"/>
              <a:gd name="T20" fmla="*/ 2722 w 2722"/>
              <a:gd name="T21" fmla="*/ 642 h 6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2" h="642">
                <a:moveTo>
                  <a:pt x="0" y="0"/>
                </a:moveTo>
                <a:cubicBezTo>
                  <a:pt x="155" y="268"/>
                  <a:pt x="310" y="537"/>
                  <a:pt x="454" y="544"/>
                </a:cubicBezTo>
                <a:cubicBezTo>
                  <a:pt x="598" y="551"/>
                  <a:pt x="711" y="38"/>
                  <a:pt x="862" y="45"/>
                </a:cubicBezTo>
                <a:cubicBezTo>
                  <a:pt x="1013" y="52"/>
                  <a:pt x="1112" y="536"/>
                  <a:pt x="1361" y="589"/>
                </a:cubicBezTo>
                <a:cubicBezTo>
                  <a:pt x="1610" y="642"/>
                  <a:pt x="2132" y="355"/>
                  <a:pt x="2359" y="363"/>
                </a:cubicBezTo>
                <a:cubicBezTo>
                  <a:pt x="2586" y="371"/>
                  <a:pt x="2662" y="590"/>
                  <a:pt x="2722" y="635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 rot="2805976">
            <a:off x="3390681" y="1435846"/>
            <a:ext cx="3848475" cy="1019175"/>
          </a:xfrm>
          <a:custGeom>
            <a:avLst/>
            <a:gdLst>
              <a:gd name="T0" fmla="*/ 0 w 2722"/>
              <a:gd name="T1" fmla="*/ 0 h 642"/>
              <a:gd name="T2" fmla="*/ 2147483647 w 2722"/>
              <a:gd name="T3" fmla="*/ 2147483647 h 642"/>
              <a:gd name="T4" fmla="*/ 2147483647 w 2722"/>
              <a:gd name="T5" fmla="*/ 2147483647 h 642"/>
              <a:gd name="T6" fmla="*/ 2147483647 w 2722"/>
              <a:gd name="T7" fmla="*/ 2147483647 h 642"/>
              <a:gd name="T8" fmla="*/ 2147483647 w 2722"/>
              <a:gd name="T9" fmla="*/ 2147483647 h 642"/>
              <a:gd name="T10" fmla="*/ 2147483647 w 2722"/>
              <a:gd name="T11" fmla="*/ 2147483647 h 6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2"/>
              <a:gd name="T19" fmla="*/ 0 h 642"/>
              <a:gd name="T20" fmla="*/ 2722 w 2722"/>
              <a:gd name="T21" fmla="*/ 642 h 6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2" h="642">
                <a:moveTo>
                  <a:pt x="0" y="0"/>
                </a:moveTo>
                <a:cubicBezTo>
                  <a:pt x="155" y="268"/>
                  <a:pt x="310" y="537"/>
                  <a:pt x="454" y="544"/>
                </a:cubicBezTo>
                <a:cubicBezTo>
                  <a:pt x="598" y="551"/>
                  <a:pt x="711" y="38"/>
                  <a:pt x="862" y="45"/>
                </a:cubicBezTo>
                <a:cubicBezTo>
                  <a:pt x="1013" y="52"/>
                  <a:pt x="1112" y="536"/>
                  <a:pt x="1361" y="589"/>
                </a:cubicBezTo>
                <a:cubicBezTo>
                  <a:pt x="1610" y="642"/>
                  <a:pt x="2132" y="355"/>
                  <a:pt x="2359" y="363"/>
                </a:cubicBezTo>
                <a:cubicBezTo>
                  <a:pt x="2586" y="371"/>
                  <a:pt x="2662" y="590"/>
                  <a:pt x="2722" y="6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 rot="2805976">
            <a:off x="3019219" y="1421386"/>
            <a:ext cx="3692064" cy="1019175"/>
          </a:xfrm>
          <a:custGeom>
            <a:avLst/>
            <a:gdLst>
              <a:gd name="T0" fmla="*/ 0 w 2722"/>
              <a:gd name="T1" fmla="*/ 0 h 642"/>
              <a:gd name="T2" fmla="*/ 2147483647 w 2722"/>
              <a:gd name="T3" fmla="*/ 2147483647 h 642"/>
              <a:gd name="T4" fmla="*/ 2147483647 w 2722"/>
              <a:gd name="T5" fmla="*/ 2147483647 h 642"/>
              <a:gd name="T6" fmla="*/ 2147483647 w 2722"/>
              <a:gd name="T7" fmla="*/ 2147483647 h 642"/>
              <a:gd name="T8" fmla="*/ 2147483647 w 2722"/>
              <a:gd name="T9" fmla="*/ 2147483647 h 642"/>
              <a:gd name="T10" fmla="*/ 2147483647 w 2722"/>
              <a:gd name="T11" fmla="*/ 2147483647 h 6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2"/>
              <a:gd name="T19" fmla="*/ 0 h 642"/>
              <a:gd name="T20" fmla="*/ 2722 w 2722"/>
              <a:gd name="T21" fmla="*/ 642 h 64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2" h="642">
                <a:moveTo>
                  <a:pt x="0" y="0"/>
                </a:moveTo>
                <a:cubicBezTo>
                  <a:pt x="155" y="268"/>
                  <a:pt x="310" y="537"/>
                  <a:pt x="454" y="544"/>
                </a:cubicBezTo>
                <a:cubicBezTo>
                  <a:pt x="598" y="551"/>
                  <a:pt x="711" y="38"/>
                  <a:pt x="862" y="45"/>
                </a:cubicBezTo>
                <a:cubicBezTo>
                  <a:pt x="1013" y="52"/>
                  <a:pt x="1112" y="536"/>
                  <a:pt x="1361" y="589"/>
                </a:cubicBezTo>
                <a:cubicBezTo>
                  <a:pt x="1610" y="642"/>
                  <a:pt x="2132" y="355"/>
                  <a:pt x="2359" y="363"/>
                </a:cubicBezTo>
                <a:cubicBezTo>
                  <a:pt x="2586" y="371"/>
                  <a:pt x="2662" y="590"/>
                  <a:pt x="2722" y="635"/>
                </a:cubicBez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39552" y="3933056"/>
            <a:ext cx="4969073" cy="288107"/>
          </a:xfrm>
          <a:prstGeom prst="line">
            <a:avLst/>
          </a:prstGeom>
          <a:noFill/>
          <a:ln w="57150" cap="rnd">
            <a:solidFill>
              <a:schemeClr val="tx2">
                <a:lumMod val="75000"/>
                <a:lumOff val="25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555776" y="5013176"/>
            <a:ext cx="266382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hu-HU" sz="7200" b="0" dirty="0">
                <a:solidFill>
                  <a:srgbClr val="FF6600"/>
                </a:solidFill>
                <a:latin typeface="Arial Black" pitchFamily="34" charset="0"/>
              </a:rPr>
              <a:t>83% </a:t>
            </a:r>
            <a:r>
              <a:rPr lang="hu-HU" sz="2000" b="0" dirty="0">
                <a:solidFill>
                  <a:srgbClr val="FF6600"/>
                </a:solidFill>
                <a:latin typeface="Arial Black" pitchFamily="34" charset="0"/>
              </a:rPr>
              <a:t>vizuális eredetű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2195736" y="260648"/>
            <a:ext cx="2376264" cy="3023890"/>
          </a:xfrm>
          <a:prstGeom prst="line">
            <a:avLst/>
          </a:prstGeom>
          <a:noFill/>
          <a:ln w="25400">
            <a:solidFill>
              <a:srgbClr val="FFFF0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hu-HU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 rot="419881">
            <a:off x="684213" y="3213100"/>
            <a:ext cx="4319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INGEREK, </a:t>
            </a:r>
            <a:r>
              <a:rPr lang="hu-H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INFORMÁCIÓK</a:t>
            </a:r>
            <a:endParaRPr lang="hu-HU" sz="28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 rot="5104631">
            <a:off x="4923632" y="1277144"/>
            <a:ext cx="2808287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33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 rot="15471802">
            <a:off x="6672608" y="4515731"/>
            <a:ext cx="2740999" cy="1570037"/>
          </a:xfrm>
          <a:prstGeom prst="curvedUpArrow">
            <a:avLst>
              <a:gd name="adj1" fmla="val 40162"/>
              <a:gd name="adj2" fmla="val 80324"/>
              <a:gd name="adj3" fmla="val 4393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" name="Freeform 4"/>
          <p:cNvSpPr>
            <a:spLocks/>
          </p:cNvSpPr>
          <p:nvPr/>
        </p:nvSpPr>
        <p:spPr bwMode="auto">
          <a:xfrm rot="3144128">
            <a:off x="6616132" y="1026510"/>
            <a:ext cx="2033588" cy="2379732"/>
          </a:xfrm>
          <a:custGeom>
            <a:avLst/>
            <a:gdLst>
              <a:gd name="T0" fmla="*/ 2147483647 w 1281"/>
              <a:gd name="T1" fmla="*/ 0 h 1573"/>
              <a:gd name="T2" fmla="*/ 2147483647 w 1281"/>
              <a:gd name="T3" fmla="*/ 2147483647 h 1573"/>
              <a:gd name="T4" fmla="*/ 2147483647 w 1281"/>
              <a:gd name="T5" fmla="*/ 2147483647 h 1573"/>
              <a:gd name="T6" fmla="*/ 2147483647 w 1281"/>
              <a:gd name="T7" fmla="*/ 2147483647 h 1573"/>
              <a:gd name="T8" fmla="*/ 2147483647 w 1281"/>
              <a:gd name="T9" fmla="*/ 2147483647 h 1573"/>
              <a:gd name="T10" fmla="*/ 2147483647 w 1281"/>
              <a:gd name="T11" fmla="*/ 2147483647 h 1573"/>
              <a:gd name="T12" fmla="*/ 2147483647 w 1281"/>
              <a:gd name="T13" fmla="*/ 2147483647 h 1573"/>
              <a:gd name="T14" fmla="*/ 2147483647 w 1281"/>
              <a:gd name="T15" fmla="*/ 2147483647 h 1573"/>
              <a:gd name="T16" fmla="*/ 2147483647 w 1281"/>
              <a:gd name="T17" fmla="*/ 2147483647 h 1573"/>
              <a:gd name="T18" fmla="*/ 2147483647 w 1281"/>
              <a:gd name="T19" fmla="*/ 2147483647 h 1573"/>
              <a:gd name="T20" fmla="*/ 2147483647 w 1281"/>
              <a:gd name="T21" fmla="*/ 2147483647 h 1573"/>
              <a:gd name="T22" fmla="*/ 2147483647 w 1281"/>
              <a:gd name="T23" fmla="*/ 2147483647 h 1573"/>
              <a:gd name="T24" fmla="*/ 2147483647 w 1281"/>
              <a:gd name="T25" fmla="*/ 2147483647 h 1573"/>
              <a:gd name="T26" fmla="*/ 2147483647 w 1281"/>
              <a:gd name="T27" fmla="*/ 2147483647 h 1573"/>
              <a:gd name="T28" fmla="*/ 2147483647 w 1281"/>
              <a:gd name="T29" fmla="*/ 2147483647 h 157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81"/>
              <a:gd name="T46" fmla="*/ 0 h 1573"/>
              <a:gd name="T47" fmla="*/ 1281 w 1281"/>
              <a:gd name="T48" fmla="*/ 1573 h 157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81" h="1573">
                <a:moveTo>
                  <a:pt x="24" y="0"/>
                </a:moveTo>
                <a:cubicBezTo>
                  <a:pt x="15" y="36"/>
                  <a:pt x="0" y="118"/>
                  <a:pt x="33" y="144"/>
                </a:cubicBezTo>
                <a:cubicBezTo>
                  <a:pt x="65" y="169"/>
                  <a:pt x="110" y="168"/>
                  <a:pt x="148" y="182"/>
                </a:cubicBezTo>
                <a:cubicBezTo>
                  <a:pt x="353" y="255"/>
                  <a:pt x="610" y="226"/>
                  <a:pt x="811" y="230"/>
                </a:cubicBezTo>
                <a:cubicBezTo>
                  <a:pt x="877" y="242"/>
                  <a:pt x="879" y="240"/>
                  <a:pt x="907" y="297"/>
                </a:cubicBezTo>
                <a:cubicBezTo>
                  <a:pt x="856" y="474"/>
                  <a:pt x="775" y="593"/>
                  <a:pt x="648" y="720"/>
                </a:cubicBezTo>
                <a:cubicBezTo>
                  <a:pt x="565" y="803"/>
                  <a:pt x="463" y="869"/>
                  <a:pt x="398" y="969"/>
                </a:cubicBezTo>
                <a:cubicBezTo>
                  <a:pt x="371" y="1075"/>
                  <a:pt x="372" y="1017"/>
                  <a:pt x="600" y="1027"/>
                </a:cubicBezTo>
                <a:cubicBezTo>
                  <a:pt x="827" y="1037"/>
                  <a:pt x="1054" y="1040"/>
                  <a:pt x="1281" y="1046"/>
                </a:cubicBezTo>
                <a:cubicBezTo>
                  <a:pt x="1278" y="1065"/>
                  <a:pt x="1280" y="1086"/>
                  <a:pt x="1272" y="1104"/>
                </a:cubicBezTo>
                <a:cubicBezTo>
                  <a:pt x="1253" y="1149"/>
                  <a:pt x="1141" y="1271"/>
                  <a:pt x="1089" y="1305"/>
                </a:cubicBezTo>
                <a:cubicBezTo>
                  <a:pt x="1102" y="1311"/>
                  <a:pt x="1114" y="1319"/>
                  <a:pt x="1128" y="1324"/>
                </a:cubicBezTo>
                <a:cubicBezTo>
                  <a:pt x="1140" y="1329"/>
                  <a:pt x="1161" y="1322"/>
                  <a:pt x="1166" y="1334"/>
                </a:cubicBezTo>
                <a:cubicBezTo>
                  <a:pt x="1172" y="1348"/>
                  <a:pt x="1153" y="1400"/>
                  <a:pt x="1147" y="1420"/>
                </a:cubicBezTo>
                <a:cubicBezTo>
                  <a:pt x="1137" y="1549"/>
                  <a:pt x="1106" y="1573"/>
                  <a:pt x="1147" y="1536"/>
                </a:cubicBezTo>
              </a:path>
            </a:pathLst>
          </a:custGeom>
          <a:noFill/>
          <a:ln w="79375">
            <a:solidFill>
              <a:schemeClr val="accent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83568" y="764704"/>
            <a:ext cx="792088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Napjaink:közvetlen valóságészlelésünk túl nagy része a „másodlagos vizuális élményt” jelentő képi közvetítés</a:t>
            </a:r>
          </a:p>
          <a:p>
            <a:pPr algn="ctr">
              <a:spcBef>
                <a:spcPct val="50000"/>
              </a:spcBef>
            </a:pPr>
            <a:endParaRPr lang="hu-HU" dirty="0" smtClean="0"/>
          </a:p>
          <a:p>
            <a:pPr algn="ctr">
              <a:spcBef>
                <a:spcPct val="50000"/>
              </a:spcBef>
            </a:pPr>
            <a:r>
              <a:rPr lang="hu-HU" dirty="0" smtClean="0"/>
              <a:t>Ezek szinte falként emelkednek az ember és környezete közé</a:t>
            </a:r>
          </a:p>
          <a:p>
            <a:pPr algn="ctr">
              <a:spcBef>
                <a:spcPct val="50000"/>
              </a:spcBef>
            </a:pPr>
            <a:endParaRPr lang="hu-HU" dirty="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499992" y="1412776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Oval 16"/>
          <p:cNvSpPr>
            <a:spLocks noChangeArrowheads="1"/>
          </p:cNvSpPr>
          <p:nvPr/>
        </p:nvSpPr>
        <p:spPr bwMode="auto">
          <a:xfrm>
            <a:off x="827584" y="2492896"/>
            <a:ext cx="7560840" cy="367240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2339752" y="2996952"/>
            <a:ext cx="1296987" cy="863600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3995936" y="3861048"/>
          <a:ext cx="1177925" cy="1376363"/>
        </p:xfrm>
        <a:graphic>
          <a:graphicData uri="http://schemas.openxmlformats.org/presentationml/2006/ole">
            <p:oleObj spid="_x0000_s1026" name="Image" r:id="rId3" imgW="2844444" imgH="3326984" progId="">
              <p:embed/>
            </p:oleObj>
          </a:graphicData>
        </a:graphic>
      </p:graphicFrame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4859338" y="2997200"/>
            <a:ext cx="576262" cy="576263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6300192" y="3717032"/>
            <a:ext cx="576262" cy="504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>
            <a:off x="6300192" y="4941168"/>
            <a:ext cx="1008063" cy="5762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2339752" y="4941168"/>
            <a:ext cx="1081087" cy="576262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DCEBF5"/>
              </a:gs>
              <a:gs pos="3999">
                <a:srgbClr val="83A7C3"/>
              </a:gs>
              <a:gs pos="6500">
                <a:srgbClr val="768FB9"/>
              </a:gs>
              <a:gs pos="10501">
                <a:srgbClr val="83A7C3"/>
              </a:gs>
              <a:gs pos="25999">
                <a:srgbClr val="FFFFFF"/>
              </a:gs>
              <a:gs pos="28000">
                <a:srgbClr val="9C6563"/>
              </a:gs>
              <a:gs pos="28999">
                <a:srgbClr val="80302D"/>
              </a:gs>
              <a:gs pos="35501">
                <a:srgbClr val="C0524E"/>
              </a:gs>
              <a:gs pos="47000">
                <a:srgbClr val="EBDAD4"/>
              </a:gs>
              <a:gs pos="50000">
                <a:srgbClr val="55261C"/>
              </a:gs>
              <a:gs pos="53000">
                <a:srgbClr val="EBDAD4"/>
              </a:gs>
              <a:gs pos="64500">
                <a:srgbClr val="C0524E"/>
              </a:gs>
              <a:gs pos="71001">
                <a:srgbClr val="80302D"/>
              </a:gs>
              <a:gs pos="72000">
                <a:srgbClr val="9C6563"/>
              </a:gs>
              <a:gs pos="74001">
                <a:srgbClr val="FFFFFF"/>
              </a:gs>
              <a:gs pos="89500">
                <a:srgbClr val="83A7C3"/>
              </a:gs>
              <a:gs pos="93500">
                <a:srgbClr val="768FB9"/>
              </a:gs>
              <a:gs pos="96001">
                <a:srgbClr val="83A7C3"/>
              </a:gs>
              <a:gs pos="100000">
                <a:srgbClr val="DCEBF5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3563888" y="4869160"/>
            <a:ext cx="720080" cy="3600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 flipV="1">
            <a:off x="4860032" y="4797152"/>
            <a:ext cx="1440160" cy="360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hu-HU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>
            <a:off x="5076056" y="4077072"/>
            <a:ext cx="1152128" cy="2880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hu-HU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>
            <a:off x="4788024" y="3573016"/>
            <a:ext cx="144016" cy="360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hu-HU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707904" y="4005064"/>
            <a:ext cx="576064" cy="2880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278</TotalTime>
  <Words>92</Words>
  <Application>Microsoft Office PowerPoint</Application>
  <PresentationFormat>Diavetítés a képernyőre (4:3 oldalarány)</PresentationFormat>
  <Paragraphs>19</Paragraphs>
  <Slides>7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9" baseType="lpstr">
      <vt:lpstr>Aspektus</vt:lpstr>
      <vt:lpstr>Image</vt:lpstr>
      <vt:lpstr>Művészeti vizuális nevelés Digitális kompetencia</vt:lpstr>
      <vt:lpstr>Rövid történeti betekintés</vt:lpstr>
      <vt:lpstr>Rajztanításból Vizuális kultúra</vt:lpstr>
      <vt:lpstr>Rajz és vizuális kultúra</vt:lpstr>
      <vt:lpstr>Mindezt 45 percben!</vt:lpstr>
      <vt:lpstr>6. dia</vt:lpstr>
      <vt:lpstr>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Radics József</dc:creator>
  <cp:lastModifiedBy>Radics József</cp:lastModifiedBy>
  <cp:revision>28</cp:revision>
  <dcterms:created xsi:type="dcterms:W3CDTF">2015-10-06T19:33:27Z</dcterms:created>
  <dcterms:modified xsi:type="dcterms:W3CDTF">2015-10-07T10:04:00Z</dcterms:modified>
</cp:coreProperties>
</file>