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4" r:id="rId2"/>
    <p:sldId id="350" r:id="rId3"/>
    <p:sldId id="313" r:id="rId4"/>
    <p:sldId id="314" r:id="rId5"/>
    <p:sldId id="315" r:id="rId6"/>
    <p:sldId id="318" r:id="rId7"/>
    <p:sldId id="319" r:id="rId8"/>
    <p:sldId id="320" r:id="rId9"/>
    <p:sldId id="321" r:id="rId10"/>
    <p:sldId id="322" r:id="rId11"/>
    <p:sldId id="323" r:id="rId12"/>
    <p:sldId id="326" r:id="rId13"/>
    <p:sldId id="324" r:id="rId14"/>
    <p:sldId id="325" r:id="rId15"/>
    <p:sldId id="327" r:id="rId16"/>
    <p:sldId id="328" r:id="rId17"/>
    <p:sldId id="312" r:id="rId18"/>
    <p:sldId id="329" r:id="rId19"/>
    <p:sldId id="330" r:id="rId20"/>
    <p:sldId id="331" r:id="rId21"/>
    <p:sldId id="332" r:id="rId22"/>
    <p:sldId id="337" r:id="rId23"/>
    <p:sldId id="338" r:id="rId24"/>
    <p:sldId id="333" r:id="rId25"/>
    <p:sldId id="334" r:id="rId26"/>
    <p:sldId id="335" r:id="rId27"/>
    <p:sldId id="336" r:id="rId28"/>
    <p:sldId id="340" r:id="rId29"/>
    <p:sldId id="341" r:id="rId30"/>
    <p:sldId id="342" r:id="rId31"/>
    <p:sldId id="343" r:id="rId32"/>
    <p:sldId id="339" r:id="rId33"/>
    <p:sldId id="344" r:id="rId34"/>
    <p:sldId id="346" r:id="rId35"/>
    <p:sldId id="347" r:id="rId36"/>
    <p:sldId id="345" r:id="rId37"/>
    <p:sldId id="348" r:id="rId38"/>
    <p:sldId id="349" r:id="rId39"/>
  </p:sldIdLst>
  <p:sldSz cx="9144000" cy="6858000" type="screen4x3"/>
  <p:notesSz cx="6761163" cy="99425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1456" autoAdjust="0"/>
  </p:normalViewPr>
  <p:slideViewPr>
    <p:cSldViewPr>
      <p:cViewPr>
        <p:scale>
          <a:sx n="50" d="100"/>
          <a:sy n="50" d="100"/>
        </p:scale>
        <p:origin x="119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44" y="-8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PhD\ELTE\El&#337;ad&#225;s\Munkaf&#252;ze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15 évesek mindennapi </a:t>
            </a:r>
            <a:r>
              <a:rPr lang="hu-HU" dirty="0"/>
              <a:t>IKT </a:t>
            </a:r>
            <a:r>
              <a:rPr lang="hu-HU" dirty="0" smtClean="0"/>
              <a:t>tevékenységeinek gyakorisága(%) </a:t>
            </a:r>
            <a:r>
              <a:rPr lang="hu-HU" dirty="0"/>
              <a:t>- PISA, 2012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3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(Munka1!$A$2:$A$5,Munka1!$A$12:$A$17)</c:f>
              <c:strCache>
                <c:ptCount val="10"/>
                <c:pt idx="0">
                  <c:v>Közösségi háló</c:v>
                </c:pt>
                <c:pt idx="1">
                  <c:v>Szörfözés</c:v>
                </c:pt>
                <c:pt idx="2">
                  <c:v>Letöltés</c:v>
                </c:pt>
                <c:pt idx="3">
                  <c:v>Chat</c:v>
                </c:pt>
                <c:pt idx="4">
                  <c:v>E-mail iskolai céllal</c:v>
                </c:pt>
                <c:pt idx="5">
                  <c:v>Szörfözés iskolai céllal</c:v>
                </c:pt>
                <c:pt idx="6">
                  <c:v>Tatalom megosztás iskolához kapcsolódóan</c:v>
                </c:pt>
                <c:pt idx="7">
                  <c:v>Házi feladat készítés</c:v>
                </c:pt>
                <c:pt idx="8">
                  <c:v>Iskola weboldalának használata</c:v>
                </c:pt>
                <c:pt idx="9">
                  <c:v>E-mail tanárral</c:v>
                </c:pt>
              </c:strCache>
            </c:strRef>
          </c:cat>
          <c:val>
            <c:numRef>
              <c:f>(Munka1!$B$2:$B$5,Munka1!$B$12:$B$17)</c:f>
              <c:numCache>
                <c:formatCode>General</c:formatCode>
                <c:ptCount val="10"/>
                <c:pt idx="0">
                  <c:v>57.88</c:v>
                </c:pt>
                <c:pt idx="1">
                  <c:v>54.25</c:v>
                </c:pt>
                <c:pt idx="2">
                  <c:v>38.5</c:v>
                </c:pt>
                <c:pt idx="3">
                  <c:v>34.5</c:v>
                </c:pt>
                <c:pt idx="4">
                  <c:v>9.44</c:v>
                </c:pt>
                <c:pt idx="5">
                  <c:v>7.39</c:v>
                </c:pt>
                <c:pt idx="6">
                  <c:v>6.52</c:v>
                </c:pt>
                <c:pt idx="7">
                  <c:v>5.0999999999999996</c:v>
                </c:pt>
                <c:pt idx="8">
                  <c:v>4.2300000000000004</c:v>
                </c:pt>
                <c:pt idx="9">
                  <c:v>3.32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5759936"/>
        <c:axId val="735760496"/>
      </c:barChart>
      <c:catAx>
        <c:axId val="73575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5760496"/>
        <c:crosses val="autoZero"/>
        <c:auto val="1"/>
        <c:lblAlgn val="ctr"/>
        <c:lblOffset val="100"/>
        <c:noMultiLvlLbl val="0"/>
      </c:catAx>
      <c:valAx>
        <c:axId val="7357604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575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7220C-210A-4DAB-B3AF-7161584CD27C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4D9E-7D5E-4127-82B7-AB14D2480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22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65EE9-337C-4782-A4D1-AF7BEDECCBCB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A148-B63E-40F2-ADB4-CA86C5BEDF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147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A148-B63E-40F2-ADB4-CA86C5BEDF8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798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657752-21B1-4704-87FD-95EC69B9CF87}" type="slidenum">
              <a:rPr lang="hu-HU" altLang="hu-HU" smtClean="0"/>
              <a:pPr/>
              <a:t>15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9637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Mondhatnánk egyszerűen, hogy :a </a:t>
            </a:r>
            <a:r>
              <a:rPr lang="hu-HU" sz="1200" dirty="0" err="1" smtClean="0"/>
              <a:t>A</a:t>
            </a:r>
            <a:r>
              <a:rPr lang="hu-HU" sz="1200" dirty="0" smtClean="0"/>
              <a:t> tanulóknak megfelelő tanulási környezet </a:t>
            </a:r>
            <a:r>
              <a:rPr lang="hu-HU" sz="1200" dirty="0" err="1" smtClean="0"/>
              <a:t>informatizált</a:t>
            </a:r>
            <a:endParaRPr lang="hu-HU" sz="1200" dirty="0" smtClean="0"/>
          </a:p>
          <a:p>
            <a:pPr eaLnBrk="1" hangingPunct="1">
              <a:defRPr/>
            </a:pPr>
            <a:r>
              <a:rPr lang="hu-HU" sz="1200" dirty="0" err="1" smtClean="0"/>
              <a:t>Demotiváló</a:t>
            </a:r>
            <a:r>
              <a:rPr lang="hu-HU" sz="1200" dirty="0" smtClean="0"/>
              <a:t>, ha azok az eszközök sem állnak rendelkezésre amik a hétköznapokban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A148-B63E-40F2-ADB4-CA86C5BEDF8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086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A148-B63E-40F2-ADB4-CA86C5BEDF82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24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A148-B63E-40F2-ADB4-CA86C5BEDF82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55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DA2626-17C2-4A3B-B8A1-FCC23A93C592}" type="slidenum">
              <a:rPr lang="hu-HU" altLang="hu-HU" smtClean="0"/>
              <a:pPr/>
              <a:t>34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904826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251322-3AE3-4F65-B567-26D9031D1C96}" type="slidenum">
              <a:rPr lang="hu-HU" altLang="hu-HU" smtClean="0"/>
              <a:pPr/>
              <a:t>38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57782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A148-B63E-40F2-ADB4-CA86C5BEDF8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09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Az informatika oktatásban betöltött szerepének</a:t>
            </a:r>
            <a:r>
              <a:rPr lang="hu-HU" dirty="0" smtClean="0"/>
              <a:t> felértékelődésével párhuzamosan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18DA-9086-41FE-B45B-ABB1E9A35AFE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79FD-F0A8-43B0-A23A-8F473A7C7B2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0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976F27-950A-4350-9163-34FAD6C4824C}" type="slidenum">
              <a:rPr lang="hu-HU" altLang="hu-HU" smtClean="0"/>
              <a:pPr/>
              <a:t>8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61554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hu-HU" altLang="hu-HU" dirty="0" smtClean="0"/>
              <a:t>rejtőzködők: alig élnek az internet lehetőségeivel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hu-HU" altLang="hu-HU" dirty="0" smtClean="0"/>
              <a:t>informálódók: mérsékelt online gyűjtés, kiemelkedő a web2 elutasítása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hu-HU" altLang="hu-HU" dirty="0" smtClean="0"/>
              <a:t>tanulók: </a:t>
            </a:r>
            <a:r>
              <a:rPr lang="hu-HU" altLang="hu-HU" dirty="0" err="1" smtClean="0"/>
              <a:t>széleskörben</a:t>
            </a:r>
            <a:r>
              <a:rPr lang="hu-HU" altLang="hu-HU" dirty="0" smtClean="0"/>
              <a:t> használnak szolgáltatásokat, web2 alkalmazásokat is, folyamatos tanulás, aktív tartalommegosztás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hu-HU" altLang="hu-HU" dirty="0" smtClean="0"/>
              <a:t>befogadók: pragmatikus csoport, a készen kínált tartalmakra fókuszálnak, offline élet támogatása, kapcsolatteremtő online szolgáltatások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hu-HU" altLang="hu-HU" dirty="0" smtClean="0"/>
              <a:t>extenzív felhasználók: egyedül az informálódásban gyengébbek, a szórakozás is ide kötődik, munka és magánélet nem válik külön, speciális közösségi formáció, az információgyűjtés terhelése online szórakozással viselhető el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CECA0E-12D4-4296-B894-BFB60EBE6B59}" type="slidenum">
              <a:rPr lang="hu-HU" altLang="hu-HU" smtClean="0"/>
              <a:pPr/>
              <a:t>10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45461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F8E4DD-3A57-48FE-B64A-53B0788DD5E3}" type="slidenum">
              <a:rPr lang="hu-HU" altLang="hu-HU" smtClean="0"/>
              <a:pPr/>
              <a:t>11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26343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9EBC2-B314-4C59-A112-B5A14D8B9C88}" type="slidenum">
              <a:rPr lang="hu-HU" altLang="hu-HU" smtClean="0"/>
              <a:pPr/>
              <a:t>12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2645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hu-HU" altLang="hu-HU" dirty="0" smtClean="0"/>
              <a:t>Ne információ féltékenység jellemezze őket,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hu-HU" altLang="hu-HU" dirty="0" smtClean="0"/>
              <a:t>Etikusan, </a:t>
            </a:r>
            <a:r>
              <a:rPr lang="hu-HU" altLang="hu-HU" dirty="0" smtClean="0"/>
              <a:t>jogszerűen</a:t>
            </a:r>
            <a:r>
              <a:rPr lang="hu-HU" altLang="hu-HU" dirty="0" smtClean="0"/>
              <a:t>, egészségüket </a:t>
            </a:r>
            <a:r>
              <a:rPr lang="hu-HU" altLang="hu-HU" dirty="0" err="1" smtClean="0"/>
              <a:t>megőrízve</a:t>
            </a:r>
            <a:r>
              <a:rPr lang="hu-HU" altLang="hu-HU" dirty="0" smtClean="0"/>
              <a:t> használják az IKT</a:t>
            </a:r>
            <a:r>
              <a:rPr lang="hu-HU" altLang="hu-HU" dirty="0" smtClean="0"/>
              <a:t>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hu-HU" altLang="hu-HU" dirty="0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hu-HU" altLang="hu-HU" dirty="0" smtClean="0"/>
              <a:t>Van egy olyan hipotézisem, hogy azzal</a:t>
            </a:r>
            <a:r>
              <a:rPr lang="hu-HU" altLang="hu-HU" baseline="0" dirty="0" smtClean="0"/>
              <a:t> mentik fel magukat a feladat alól, hogy azt mondják túl sokat használják ezeket az eszközöket haszontalan dolgokra, akkor az iskola legalább legyen az a hely, ahol kikerülnek ebből a bűvkörből és értéket közvetítünk nekik</a:t>
            </a:r>
            <a:endParaRPr lang="hu-HU" altLang="hu-HU" dirty="0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6ACF24-9EFC-47A0-BDF0-E5A8C12A53B7}" type="slidenum">
              <a:rPr lang="hu-HU" altLang="hu-HU" smtClean="0"/>
              <a:pPr/>
              <a:t>14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62908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1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81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35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014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1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5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51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02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51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651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3495A-DDF3-410B-B5B8-206019183A33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47E5-4D88-42EA-83B7-74590349FFF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1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95C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learningapps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.socrative.com/login/student/" TargetMode="External"/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digitalispedagogus.hu/" TargetMode="External"/><Relationship Id="rId3" Type="http://schemas.openxmlformats.org/officeDocument/2006/relationships/hyperlink" Target="http://oktataskepzes.tka.hu/pages/idea/index.php?page_id=1113" TargetMode="External"/><Relationship Id="rId7" Type="http://schemas.openxmlformats.org/officeDocument/2006/relationships/hyperlink" Target="http://digitalisnemzedek.hu/" TargetMode="External"/><Relationship Id="rId2" Type="http://schemas.openxmlformats.org/officeDocument/2006/relationships/hyperlink" Target="http://tanarblog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linet.hu/iktmuhely/" TargetMode="External"/><Relationship Id="rId5" Type="http://schemas.openxmlformats.org/officeDocument/2006/relationships/hyperlink" Target="http://iot.hu/" TargetMode="External"/><Relationship Id="rId4" Type="http://schemas.openxmlformats.org/officeDocument/2006/relationships/hyperlink" Target="http://etanar.blog.h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tanar.blog.h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J31Dqtdh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-kiqiHrtp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e.org/standards/standards-for-teach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6864" cy="2520280"/>
          </a:xfrm>
        </p:spPr>
        <p:txBody>
          <a:bodyPr>
            <a:noAutofit/>
          </a:bodyPr>
          <a:lstStyle/>
          <a:p>
            <a:r>
              <a:rPr lang="hu-HU" sz="3600" b="1" dirty="0" smtClean="0"/>
              <a:t>Tanári szerep a modern iskolában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2088232"/>
          </a:xfrm>
        </p:spPr>
        <p:txBody>
          <a:bodyPr>
            <a:normAutofit fontScale="55000" lnSpcReduction="20000"/>
          </a:bodyPr>
          <a:lstStyle/>
          <a:p>
            <a:r>
              <a:rPr lang="hu-HU" sz="4400" b="1" dirty="0">
                <a:solidFill>
                  <a:schemeClr val="tx1"/>
                </a:solidFill>
              </a:rPr>
              <a:t>Hülber </a:t>
            </a:r>
            <a:r>
              <a:rPr lang="hu-HU" sz="4400" b="1" dirty="0" smtClean="0">
                <a:solidFill>
                  <a:schemeClr val="tx1"/>
                </a:solidFill>
              </a:rPr>
              <a:t>László</a:t>
            </a:r>
            <a:br>
              <a:rPr lang="hu-HU" sz="4400" b="1" dirty="0" smtClean="0">
                <a:solidFill>
                  <a:schemeClr val="tx1"/>
                </a:solidFill>
              </a:rPr>
            </a:br>
            <a:r>
              <a:rPr lang="hu-HU" sz="4400" b="1" dirty="0" smtClean="0">
                <a:solidFill>
                  <a:schemeClr val="tx1"/>
                </a:solidFill>
              </a:rPr>
              <a:t>ELTE </a:t>
            </a:r>
            <a:r>
              <a:rPr lang="hu-HU" sz="4400" b="1" dirty="0">
                <a:solidFill>
                  <a:schemeClr val="tx1"/>
                </a:solidFill>
              </a:rPr>
              <a:t>PPK  </a:t>
            </a:r>
            <a:r>
              <a:rPr lang="hu-HU" sz="4400" b="1" dirty="0" smtClean="0">
                <a:solidFill>
                  <a:schemeClr val="tx1"/>
                </a:solidFill>
              </a:rPr>
              <a:t>Neveléstudományi </a:t>
            </a:r>
            <a:r>
              <a:rPr lang="hu-HU" sz="4400" b="1" dirty="0">
                <a:solidFill>
                  <a:schemeClr val="tx1"/>
                </a:solidFill>
              </a:rPr>
              <a:t>Intézet </a:t>
            </a:r>
            <a:r>
              <a:rPr lang="hu-HU" sz="4400" b="1" dirty="0" smtClean="0">
                <a:solidFill>
                  <a:schemeClr val="tx1"/>
                </a:solidFill>
              </a:rPr>
              <a:t/>
            </a:r>
            <a:br>
              <a:rPr lang="hu-HU" sz="4400" b="1" dirty="0" smtClean="0">
                <a:solidFill>
                  <a:schemeClr val="tx1"/>
                </a:solidFill>
              </a:rPr>
            </a:br>
            <a:r>
              <a:rPr lang="hu-HU" sz="4400" b="1" dirty="0" smtClean="0">
                <a:solidFill>
                  <a:schemeClr val="tx1"/>
                </a:solidFill>
              </a:rPr>
              <a:t>Információs </a:t>
            </a:r>
            <a:r>
              <a:rPr lang="hu-HU" sz="4400" b="1" dirty="0">
                <a:solidFill>
                  <a:schemeClr val="tx1"/>
                </a:solidFill>
              </a:rPr>
              <a:t>Társadalom Oktató- és Kutatócsoport</a:t>
            </a:r>
          </a:p>
          <a:p>
            <a:r>
              <a:rPr lang="hu-HU" sz="4400" b="1" dirty="0" smtClean="0">
                <a:solidFill>
                  <a:schemeClr val="tx1"/>
                </a:solidFill>
              </a:rPr>
              <a:t/>
            </a:r>
            <a:br>
              <a:rPr lang="hu-HU" sz="4400" b="1" dirty="0" smtClean="0">
                <a:solidFill>
                  <a:schemeClr val="tx1"/>
                </a:solidFill>
              </a:rPr>
            </a:br>
            <a:r>
              <a:rPr lang="hu-HU" sz="4400" b="1" dirty="0" smtClean="0">
                <a:solidFill>
                  <a:schemeClr val="tx1"/>
                </a:solidFill>
              </a:rPr>
              <a:t>Hódmezővásárhely, </a:t>
            </a:r>
          </a:p>
          <a:p>
            <a:r>
              <a:rPr lang="hu-HU" sz="4400" b="1" dirty="0" smtClean="0">
                <a:solidFill>
                  <a:schemeClr val="tx1"/>
                </a:solidFill>
              </a:rPr>
              <a:t>2015</a:t>
            </a:r>
            <a:r>
              <a:rPr lang="hu-HU" sz="4400" b="1" dirty="0" smtClean="0">
                <a:solidFill>
                  <a:schemeClr val="tx1"/>
                </a:solidFill>
              </a:rPr>
              <a:t>. október 7.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455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 smtClean="0"/>
              <a:t>Hiszen aktív nethasználók!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9838"/>
            <a:ext cx="8447088" cy="478155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2400" i="1" dirty="0" smtClean="0">
                <a:solidFill>
                  <a:schemeClr val="bg1">
                    <a:lumMod val="65000"/>
                  </a:schemeClr>
                </a:solidFill>
              </a:rPr>
              <a:t>Csepeli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 és </a:t>
            </a:r>
            <a:r>
              <a:rPr lang="hu-HU" sz="2400" i="1" dirty="0" err="1" smtClean="0">
                <a:solidFill>
                  <a:schemeClr val="bg1">
                    <a:lumMod val="65000"/>
                  </a:schemeClr>
                </a:solidFill>
              </a:rPr>
              <a:t>Prazsák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, 2010 idézi </a:t>
            </a:r>
            <a:r>
              <a:rPr lang="hu-HU" sz="2400" i="1" dirty="0" smtClean="0">
                <a:solidFill>
                  <a:schemeClr val="bg1">
                    <a:lumMod val="65000"/>
                  </a:schemeClr>
                </a:solidFill>
              </a:rPr>
              <a:t>Ollé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, 2015)</a:t>
            </a:r>
          </a:p>
          <a:p>
            <a:pPr marL="0" indent="0" eaLnBrk="1" hangingPunct="1">
              <a:buFontTx/>
              <a:buNone/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endParaRPr lang="hu-H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000" dirty="0" smtClean="0"/>
          </a:p>
          <a:p>
            <a:pPr marL="400050" lvl="2" indent="0" eaLnBrk="1" hangingPunct="1">
              <a:buFontTx/>
              <a:buNone/>
              <a:defRPr/>
            </a:pPr>
            <a:endParaRPr lang="hu-HU" dirty="0" smtClean="0"/>
          </a:p>
          <a:p>
            <a:pPr eaLnBrk="1" hangingPunct="1"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</p:txBody>
      </p:sp>
      <p:pic>
        <p:nvPicPr>
          <p:cNvPr id="26628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3367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4455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 smtClean="0"/>
              <a:t>Mire használják az IKT eszközöket?</a:t>
            </a:r>
          </a:p>
        </p:txBody>
      </p:sp>
      <p:grpSp>
        <p:nvGrpSpPr>
          <p:cNvPr id="12" name="Csoportba foglalás 11"/>
          <p:cNvGrpSpPr>
            <a:grpSpLocks/>
          </p:cNvGrpSpPr>
          <p:nvPr/>
        </p:nvGrpSpPr>
        <p:grpSpPr bwMode="auto">
          <a:xfrm>
            <a:off x="6565" y="1988840"/>
            <a:ext cx="9144000" cy="4643437"/>
            <a:chOff x="0" y="2213297"/>
            <a:chExt cx="9144000" cy="4644703"/>
          </a:xfrm>
        </p:grpSpPr>
        <p:graphicFrame>
          <p:nvGraphicFramePr>
            <p:cNvPr id="13" name="Diagram 12"/>
            <p:cNvGraphicFramePr>
              <a:graphicFrameLocks/>
            </p:cNvGraphicFramePr>
            <p:nvPr/>
          </p:nvGraphicFramePr>
          <p:xfrm>
            <a:off x="0" y="2213297"/>
            <a:ext cx="9144000" cy="4644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4" name="Egyenes összekötő 13"/>
            <p:cNvCxnSpPr/>
            <p:nvPr/>
          </p:nvCxnSpPr>
          <p:spPr>
            <a:xfrm>
              <a:off x="268941" y="5091075"/>
              <a:ext cx="8552330" cy="0"/>
            </a:xfrm>
            <a:prstGeom prst="line">
              <a:avLst/>
            </a:prstGeom>
            <a:noFill/>
            <a:ln w="38100" cap="rnd" cmpd="sng" algn="ctr">
              <a:solidFill>
                <a:srgbClr val="CF7133"/>
              </a:solidFill>
              <a:prstDash val="solid"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5340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45500" cy="115185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3600" dirty="0" smtClean="0"/>
              <a:t>Mit </a:t>
            </a:r>
            <a:r>
              <a:rPr lang="hu-HU" altLang="hu-HU" sz="3600" dirty="0" smtClean="0"/>
              <a:t>várhatunk a technikától</a:t>
            </a:r>
            <a:r>
              <a:rPr lang="hu-HU" altLang="hu-HU" sz="3600" dirty="0" smtClean="0"/>
              <a:t>?</a:t>
            </a:r>
            <a:br>
              <a:rPr lang="hu-HU" altLang="hu-HU" sz="3600" dirty="0" smtClean="0"/>
            </a:br>
            <a:r>
              <a:rPr lang="hu-HU" altLang="hu-HU" sz="2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altLang="hu-HU" sz="2800" i="1" dirty="0" smtClean="0">
                <a:solidFill>
                  <a:schemeClr val="bg1">
                    <a:lumMod val="50000"/>
                  </a:schemeClr>
                </a:solidFill>
              </a:rPr>
              <a:t>Ollé</a:t>
            </a:r>
            <a:r>
              <a:rPr lang="hu-HU" altLang="hu-HU" sz="2800" dirty="0" smtClean="0">
                <a:solidFill>
                  <a:schemeClr val="bg1">
                    <a:lumMod val="50000"/>
                  </a:schemeClr>
                </a:solidFill>
              </a:rPr>
              <a:t>, 2014)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9838"/>
            <a:ext cx="8447088" cy="4781550"/>
          </a:xfrm>
        </p:spPr>
        <p:txBody>
          <a:bodyPr/>
          <a:lstStyle/>
          <a:p>
            <a:pPr eaLnBrk="1" hangingPunct="1"/>
            <a:endParaRPr lang="hu-HU" altLang="hu-HU" sz="2000" smtClean="0"/>
          </a:p>
          <a:p>
            <a:pPr eaLnBrk="1" hangingPunct="1"/>
            <a:endParaRPr lang="hu-HU" altLang="hu-HU" sz="2000" smtClean="0"/>
          </a:p>
          <a:p>
            <a:pPr eaLnBrk="1" hangingPunct="1"/>
            <a:endParaRPr lang="hu-HU" altLang="hu-HU" sz="2000" smtClean="0"/>
          </a:p>
          <a:p>
            <a:pPr marL="400050" lvl="2" indent="0" eaLnBrk="1" hangingPunct="1">
              <a:buFontTx/>
              <a:buNone/>
            </a:pPr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476250" y="1392238"/>
            <a:ext cx="8447088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00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dirty="0"/>
              <a:t>Az információhoz időtől és tértől való független hozzáférése komoly ígéreteket sugall:</a:t>
            </a:r>
          </a:p>
          <a:p>
            <a:pPr lvl="1" eaLnBrk="1" hangingPunct="1"/>
            <a:r>
              <a:rPr lang="hu-HU" altLang="hu-HU" sz="2000" dirty="0"/>
              <a:t>többet fogunk tanulni</a:t>
            </a:r>
          </a:p>
          <a:p>
            <a:pPr lvl="1" eaLnBrk="1" hangingPunct="1"/>
            <a:r>
              <a:rPr lang="hu-HU" altLang="hu-HU" sz="2000" dirty="0"/>
              <a:t>az információkkal való interaktív kapcsolat</a:t>
            </a:r>
          </a:p>
          <a:p>
            <a:pPr lvl="1" eaLnBrk="1" hangingPunct="1"/>
            <a:endParaRPr lang="hu-HU" altLang="hu-HU" sz="2000" dirty="0"/>
          </a:p>
          <a:p>
            <a:pPr eaLnBrk="1" hangingPunct="1"/>
            <a:r>
              <a:rPr lang="hu-HU" altLang="hu-HU" sz="2400" dirty="0"/>
              <a:t>Nem ezt történt:</a:t>
            </a:r>
          </a:p>
          <a:p>
            <a:pPr lvl="1" eaLnBrk="1" hangingPunct="1"/>
            <a:r>
              <a:rPr lang="hu-HU" altLang="hu-HU" sz="2000" dirty="0"/>
              <a:t>Nem tanulunk többet</a:t>
            </a:r>
          </a:p>
          <a:p>
            <a:pPr lvl="1" eaLnBrk="1" hangingPunct="1"/>
            <a:r>
              <a:rPr lang="hu-HU" altLang="hu-HU" sz="2000" dirty="0"/>
              <a:t>Információt szeretünk szerezni</a:t>
            </a:r>
          </a:p>
          <a:p>
            <a:pPr lvl="1"/>
            <a:r>
              <a:rPr lang="hu-HU" altLang="hu-HU" sz="2000" dirty="0"/>
              <a:t>viszont megosztani, létrehozni, nyilvánosan értékelni, érdemben diskurzust folytatni </a:t>
            </a:r>
            <a:r>
              <a:rPr lang="hu-HU" altLang="hu-HU" sz="2000" dirty="0" smtClean="0"/>
              <a:t>nem (információféltés és látszataktivitás)</a:t>
            </a:r>
          </a:p>
          <a:p>
            <a:pPr lvl="1"/>
            <a:r>
              <a:rPr lang="hu-HU" altLang="hu-HU" sz="2000" dirty="0" smtClean="0"/>
              <a:t>Passzív kritikus hozzáállás</a:t>
            </a:r>
            <a:endParaRPr lang="hu-HU" altLang="hu-HU" sz="2000" dirty="0"/>
          </a:p>
          <a:p>
            <a:pPr lvl="1" eaLnBrk="1" hangingPunct="1"/>
            <a:endParaRPr lang="hu-HU" altLang="hu-HU" sz="2000" dirty="0" smtClean="0"/>
          </a:p>
          <a:p>
            <a:pPr eaLnBrk="1" hangingPunct="1"/>
            <a:endParaRPr lang="hu-HU" altLang="hu-HU" sz="2400" dirty="0"/>
          </a:p>
          <a:p>
            <a:pPr lvl="1" eaLnBrk="1" hangingPunct="1"/>
            <a:endParaRPr lang="hu-HU" altLang="hu-HU" sz="2000" dirty="0"/>
          </a:p>
          <a:p>
            <a:pPr eaLnBrk="1" hangingPunct="1"/>
            <a:endParaRPr lang="hu-HU" altLang="hu-HU" sz="2000" dirty="0"/>
          </a:p>
          <a:p>
            <a:pPr eaLnBrk="1" hangingPunct="1"/>
            <a:endParaRPr lang="hu-HU" altLang="hu-HU" sz="2000" dirty="0"/>
          </a:p>
          <a:p>
            <a:pPr eaLnBrk="1" hangingPunct="1"/>
            <a:endParaRPr lang="hu-HU" altLang="hu-HU" sz="2000" dirty="0"/>
          </a:p>
          <a:p>
            <a:pPr lvl="2" eaLnBrk="1" hangingPunct="1">
              <a:buFontTx/>
              <a:buNone/>
            </a:pPr>
            <a:endParaRPr lang="hu-HU" altLang="hu-HU" dirty="0"/>
          </a:p>
          <a:p>
            <a:pPr eaLnBrk="1" hangingPunct="1"/>
            <a:endParaRPr lang="hu-HU" altLang="hu-HU" dirty="0"/>
          </a:p>
          <a:p>
            <a:pPr eaLnBrk="1" hangingPunct="1"/>
            <a:endParaRPr lang="hu-HU" altLang="hu-HU" dirty="0"/>
          </a:p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6011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várhatunk el?</a:t>
            </a:r>
            <a:br>
              <a:rPr lang="hu-HU" dirty="0" smtClean="0"/>
            </a:br>
            <a:r>
              <a:rPr lang="hu-HU" dirty="0" smtClean="0"/>
              <a:t>Mi az amiben mások?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Eszközhasználati jártasság</a:t>
            </a:r>
          </a:p>
          <a:p>
            <a:endParaRPr lang="hu-HU" sz="2800" dirty="0"/>
          </a:p>
          <a:p>
            <a:r>
              <a:rPr lang="hu-HU" sz="2800" dirty="0" smtClean="0"/>
              <a:t>Megváltozott </a:t>
            </a:r>
            <a:r>
              <a:rPr lang="hu-HU" sz="2800" dirty="0"/>
              <a:t>információfeldolgozási stratégiák</a:t>
            </a:r>
          </a:p>
          <a:p>
            <a:pPr lvl="1"/>
            <a:r>
              <a:rPr lang="hu-HU" sz="2400" dirty="0"/>
              <a:t>Multimédiás információk preferenciája</a:t>
            </a:r>
          </a:p>
          <a:p>
            <a:pPr lvl="1"/>
            <a:r>
              <a:rPr lang="hu-HU" sz="2400" dirty="0"/>
              <a:t>Párhuzamos, több csatornás terhelési igény</a:t>
            </a:r>
          </a:p>
          <a:p>
            <a:pPr lvl="1"/>
            <a:r>
              <a:rPr lang="hu-HU" sz="2400" dirty="0"/>
              <a:t>Azonnali reflexiók, az interaktivitásra való igény</a:t>
            </a:r>
          </a:p>
          <a:p>
            <a:pPr lvl="1"/>
            <a:r>
              <a:rPr lang="hu-HU" sz="2400" dirty="0"/>
              <a:t>Releváns információk, amelyek alkalmazásra kerülnek</a:t>
            </a:r>
          </a:p>
          <a:p>
            <a:endParaRPr lang="hu-HU" dirty="0"/>
          </a:p>
        </p:txBody>
      </p:sp>
      <p:pic>
        <p:nvPicPr>
          <p:cNvPr id="4" name="Picture 4" descr="http://www.newslab.org/wp-content/uploads/2012/06/multitasking-repor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11213"/>
            <a:ext cx="1504335" cy="19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455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 smtClean="0"/>
              <a:t>Mi következik ebből?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9838"/>
            <a:ext cx="8447088" cy="478155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dirty="0" smtClean="0"/>
              <a:t>A gyakori IKT eszközhasználat nem jelent fejlett</a:t>
            </a:r>
            <a:br>
              <a:rPr lang="hu-HU" sz="2800" dirty="0" smtClean="0"/>
            </a:br>
            <a:r>
              <a:rPr lang="hu-HU" sz="2800" dirty="0" smtClean="0"/>
              <a:t>IKT műveltséget</a:t>
            </a:r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r>
              <a:rPr lang="hu-HU" sz="2800" dirty="0" smtClean="0"/>
              <a:t>A tanárok feladata az IKT eszközhasználati kultúra megteremtése</a:t>
            </a:r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r>
              <a:rPr lang="hu-HU" sz="2800" dirty="0" smtClean="0"/>
              <a:t>Az információs társadalom interaktív szereplőivé váljon a ma generációja</a:t>
            </a:r>
          </a:p>
          <a:p>
            <a:pPr eaLnBrk="1" hangingPunct="1">
              <a:defRPr/>
            </a:pPr>
            <a:endParaRPr lang="hu-HU" sz="2800" dirty="0" smtClean="0"/>
          </a:p>
          <a:p>
            <a:pPr marL="0" indent="0" eaLnBrk="1" hangingPunct="1">
              <a:buFontTx/>
              <a:buNone/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endParaRPr lang="hu-H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000" dirty="0" smtClean="0"/>
          </a:p>
          <a:p>
            <a:pPr marL="400050" lvl="2" indent="0" eaLnBrk="1" hangingPunct="1">
              <a:buFontTx/>
              <a:buNone/>
              <a:defRPr/>
            </a:pPr>
            <a:endParaRPr lang="hu-HU" dirty="0" smtClean="0"/>
          </a:p>
          <a:p>
            <a:pPr eaLnBrk="1" hangingPunct="1"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4972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45500" cy="720725"/>
          </a:xfrm>
        </p:spPr>
        <p:txBody>
          <a:bodyPr/>
          <a:lstStyle/>
          <a:p>
            <a:pPr eaLnBrk="1" hangingPunct="1"/>
            <a:r>
              <a:rPr lang="hu-HU" altLang="hu-HU" sz="3200" dirty="0" smtClean="0"/>
              <a:t>Mit várhatunk a technikától az iskolában?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9838"/>
            <a:ext cx="8447088" cy="478155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800" dirty="0" smtClean="0"/>
              <a:t>Önmagában semmit</a:t>
            </a:r>
          </a:p>
          <a:p>
            <a:pPr eaLnBrk="1" hangingPunct="1">
              <a:defRPr/>
            </a:pPr>
            <a:r>
              <a:rPr lang="hu-HU" altLang="hu-HU" sz="2800" i="1" dirty="0" smtClean="0"/>
              <a:t>Ollé</a:t>
            </a:r>
            <a:r>
              <a:rPr lang="hu-HU" altLang="hu-HU" sz="2800" dirty="0" smtClean="0"/>
              <a:t> (2014):</a:t>
            </a:r>
          </a:p>
          <a:p>
            <a:pPr lvl="1" eaLnBrk="1" hangingPunct="1">
              <a:defRPr/>
            </a:pPr>
            <a:r>
              <a:rPr lang="hu-HU" altLang="hu-HU" sz="1600" dirty="0" smtClean="0"/>
              <a:t>„</a:t>
            </a:r>
            <a:r>
              <a:rPr lang="hu-HU" altLang="hu-HU" sz="2000" dirty="0" smtClean="0"/>
              <a:t>a lényegét érintetlenül hagyta a technológia”</a:t>
            </a:r>
          </a:p>
          <a:p>
            <a:pPr lvl="1" eaLnBrk="1" hangingPunct="1">
              <a:defRPr/>
            </a:pPr>
            <a:r>
              <a:rPr lang="hu-HU" altLang="hu-HU" sz="2000" dirty="0" smtClean="0"/>
              <a:t>„a meglévő oktatási kultúrát konzerválja”</a:t>
            </a:r>
          </a:p>
          <a:p>
            <a:pPr eaLnBrk="1" hangingPunct="1">
              <a:defRPr/>
            </a:pPr>
            <a:endParaRPr lang="hu-HU" altLang="hu-HU" sz="2000" dirty="0" smtClean="0"/>
          </a:p>
          <a:p>
            <a:pPr eaLnBrk="1" hangingPunct="1">
              <a:defRPr/>
            </a:pPr>
            <a:r>
              <a:rPr lang="hu-HU" altLang="hu-HU" sz="2800" dirty="0" smtClean="0"/>
              <a:t>Közeg lehet digitális, de ez egyáltalán nem jelent (tanulói) aktivációt </a:t>
            </a:r>
            <a:r>
              <a:rPr lang="hu-HU" altLang="hu-HU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altLang="hu-HU" sz="2400" i="1" dirty="0" smtClean="0">
                <a:solidFill>
                  <a:schemeClr val="bg1">
                    <a:lumMod val="65000"/>
                  </a:schemeClr>
                </a:solidFill>
              </a:rPr>
              <a:t>Z. </a:t>
            </a:r>
            <a:r>
              <a:rPr lang="hu-HU" altLang="hu-HU" sz="2400" i="1" dirty="0" err="1" smtClean="0">
                <a:solidFill>
                  <a:schemeClr val="bg1">
                    <a:lumMod val="65000"/>
                  </a:schemeClr>
                </a:solidFill>
              </a:rPr>
              <a:t>Karvalics</a:t>
            </a:r>
            <a:r>
              <a:rPr lang="hu-HU" altLang="hu-HU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hu-HU" altLang="hu-HU" sz="2400" dirty="0" smtClean="0"/>
              <a:t>ipari korszak kommunikációs mintázata</a:t>
            </a:r>
          </a:p>
          <a:p>
            <a:pPr lvl="1" eaLnBrk="1" hangingPunct="1">
              <a:defRPr/>
            </a:pPr>
            <a:r>
              <a:rPr lang="hu-HU" altLang="hu-HU" sz="2400" dirty="0" smtClean="0"/>
              <a:t>passzivitás </a:t>
            </a:r>
          </a:p>
          <a:p>
            <a:pPr eaLnBrk="1" hangingPunct="1">
              <a:defRPr/>
            </a:pPr>
            <a:endParaRPr lang="hu-HU" altLang="hu-HU" sz="2000" dirty="0" smtClean="0"/>
          </a:p>
          <a:p>
            <a:pPr eaLnBrk="1" hangingPunct="1">
              <a:defRPr/>
            </a:pPr>
            <a:endParaRPr lang="hu-HU" altLang="hu-HU" sz="2000" dirty="0" smtClean="0"/>
          </a:p>
          <a:p>
            <a:pPr eaLnBrk="1" hangingPunct="1">
              <a:defRPr/>
            </a:pPr>
            <a:endParaRPr lang="hu-HU" altLang="hu-HU" sz="2000" dirty="0" smtClean="0"/>
          </a:p>
          <a:p>
            <a:pPr marL="400050" lvl="2" indent="0" eaLnBrk="1" hangingPunct="1">
              <a:buFontTx/>
              <a:buNone/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9110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Tanárok IKT használati kultúrája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i="1" dirty="0" smtClean="0"/>
              <a:t>Hunya</a:t>
            </a:r>
            <a:r>
              <a:rPr lang="hu-HU" dirty="0" smtClean="0"/>
              <a:t> (2013):</a:t>
            </a:r>
          </a:p>
          <a:p>
            <a:pPr lvl="1"/>
            <a:r>
              <a:rPr lang="hu-HU" dirty="0" smtClean="0"/>
              <a:t>1395 tanár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IKT eszközök használata </a:t>
            </a:r>
            <a:r>
              <a:rPr lang="hu-HU" dirty="0" smtClean="0"/>
              <a:t>ritka</a:t>
            </a:r>
          </a:p>
          <a:p>
            <a:pPr lvl="1"/>
            <a:r>
              <a:rPr lang="hu-HU" dirty="0" smtClean="0"/>
              <a:t>14</a:t>
            </a:r>
            <a:r>
              <a:rPr lang="hu-HU" dirty="0"/>
              <a:t>%-36%-a tanároknak még soha nem használta semmilyen formában,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tanárok IKT használata az órai felkészüléshez kötődik, </a:t>
            </a:r>
          </a:p>
          <a:p>
            <a:pPr lvl="1"/>
            <a:r>
              <a:rPr lang="hu-HU" dirty="0" smtClean="0"/>
              <a:t>nem </a:t>
            </a:r>
            <a:r>
              <a:rPr lang="hu-HU" dirty="0"/>
              <a:t>használják az órai munka megszervezéséhez, ami az innovatív pedagógiai kultúrát jelentené.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3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4000" dirty="0" smtClean="0"/>
              <a:t>Miben segíthet a technológia?</a:t>
            </a:r>
            <a:endParaRPr lang="hu-HU" altLang="hu-HU" sz="4000" dirty="0" smtClean="0"/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395536" y="1435524"/>
            <a:ext cx="8229600" cy="4525963"/>
          </a:xfrm>
        </p:spPr>
        <p:txBody>
          <a:bodyPr>
            <a:normAutofit/>
          </a:bodyPr>
          <a:lstStyle/>
          <a:p>
            <a:r>
              <a:rPr lang="hu-HU" altLang="hu-HU" sz="2400" dirty="0" smtClean="0"/>
              <a:t>Motiváció felkeltése</a:t>
            </a:r>
          </a:p>
          <a:p>
            <a:r>
              <a:rPr lang="hu-HU" altLang="hu-HU" sz="2400" dirty="0" smtClean="0"/>
              <a:t>Szemléltetés, vizuális magyarázat</a:t>
            </a:r>
          </a:p>
          <a:p>
            <a:pPr lvl="1"/>
            <a:r>
              <a:rPr lang="hu-HU" altLang="hu-HU" sz="2000" dirty="0" smtClean="0"/>
              <a:t>Digitális tananyagok</a:t>
            </a:r>
          </a:p>
          <a:p>
            <a:r>
              <a:rPr lang="hu-HU" altLang="hu-HU" sz="2400" dirty="0" smtClean="0"/>
              <a:t>Önálló tanulás</a:t>
            </a:r>
          </a:p>
          <a:p>
            <a:r>
              <a:rPr lang="hu-HU" altLang="hu-HU" sz="2400" dirty="0"/>
              <a:t>Differenciált oktatás</a:t>
            </a:r>
          </a:p>
          <a:p>
            <a:r>
              <a:rPr lang="hu-HU" altLang="hu-HU" sz="2400" dirty="0" smtClean="0"/>
              <a:t>Együttműködés támogatása</a:t>
            </a:r>
          </a:p>
          <a:p>
            <a:r>
              <a:rPr lang="hu-HU" altLang="hu-HU" sz="2400" dirty="0" smtClean="0"/>
              <a:t>Digitális produktumok előállítása</a:t>
            </a:r>
          </a:p>
          <a:p>
            <a:pPr lvl="1"/>
            <a:r>
              <a:rPr lang="hu-HU" altLang="hu-HU" sz="2000" dirty="0" smtClean="0"/>
              <a:t>Ismeretszerzés</a:t>
            </a:r>
          </a:p>
          <a:p>
            <a:pPr lvl="1"/>
            <a:r>
              <a:rPr lang="hu-HU" altLang="hu-HU" sz="2000" dirty="0" smtClean="0"/>
              <a:t>Ismeretek alkalmazása, tudástranszfer</a:t>
            </a:r>
          </a:p>
          <a:p>
            <a:r>
              <a:rPr lang="hu-HU" altLang="hu-HU" sz="2400" dirty="0" smtClean="0"/>
              <a:t>Technológia alapú mérés-értékelés</a:t>
            </a:r>
          </a:p>
          <a:p>
            <a:endParaRPr lang="hu-HU" altLang="hu-HU" sz="2400" dirty="0" smtClean="0"/>
          </a:p>
        </p:txBody>
      </p:sp>
      <p:sp>
        <p:nvSpPr>
          <p:cNvPr id="3077" name="Szövegdoboz 13"/>
          <p:cNvSpPr txBox="1">
            <a:spLocks noChangeArrowheads="1"/>
          </p:cNvSpPr>
          <p:nvPr/>
        </p:nvSpPr>
        <p:spPr bwMode="auto">
          <a:xfrm>
            <a:off x="6659563" y="5981700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hu-HU" sz="2000">
                <a:solidFill>
                  <a:schemeClr val="bg1"/>
                </a:solidFill>
                <a:latin typeface="Calibri" pitchFamily="34" charset="0"/>
              </a:rPr>
              <a:t>Komplexitás</a:t>
            </a:r>
          </a:p>
        </p:txBody>
      </p:sp>
      <p:sp>
        <p:nvSpPr>
          <p:cNvPr id="7" name="Szövegdoboz 13"/>
          <p:cNvSpPr txBox="1">
            <a:spLocks noChangeArrowheads="1"/>
          </p:cNvSpPr>
          <p:nvPr/>
        </p:nvSpPr>
        <p:spPr bwMode="auto">
          <a:xfrm>
            <a:off x="6516216" y="4797152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hu-HU" sz="2000" dirty="0">
                <a:solidFill>
                  <a:schemeClr val="bg1"/>
                </a:solidFill>
                <a:latin typeface="Calibri" pitchFamily="34" charset="0"/>
              </a:rPr>
              <a:t>Komplexitás</a:t>
            </a:r>
          </a:p>
        </p:txBody>
      </p:sp>
    </p:spTree>
    <p:extLst>
      <p:ext uri="{BB962C8B-B14F-4D97-AF65-F5344CB8AC3E}">
        <p14:creationId xmlns:p14="http://schemas.microsoft.com/office/powerpoint/2010/main" val="27756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Szemléltetés, vizuális magyarázat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Multimédiás, interaktív digitális  tananyagok alkalmazása</a:t>
            </a:r>
          </a:p>
          <a:p>
            <a:r>
              <a:rPr lang="hu-HU" dirty="0"/>
              <a:t>Az érdeklődés felkeltésén túl, a magyarázat, a megértés egy fejlettebb dimenzióba léphet</a:t>
            </a:r>
          </a:p>
          <a:p>
            <a:pPr lvl="1"/>
            <a:r>
              <a:rPr lang="hu-HU" dirty="0" smtClean="0"/>
              <a:t>Sulinet digitális tudásbázis, LRE</a:t>
            </a:r>
            <a:endParaRPr lang="hu-HU" dirty="0"/>
          </a:p>
        </p:txBody>
      </p:sp>
      <p:pic>
        <p:nvPicPr>
          <p:cNvPr id="4" name="Picture 4" descr="http://stream1.gifsoup.com/view8/20131212/4922008/digestive-system-1-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1770"/>
            <a:ext cx="3224264" cy="24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tream1.gifsoup.com/view7/20131212/4922018/digestive-system-4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40" y="4431769"/>
            <a:ext cx="3197225" cy="23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Önálló </a:t>
            </a:r>
            <a:r>
              <a:rPr lang="hu-HU" altLang="hu-HU" dirty="0" smtClean="0"/>
              <a:t>tanulás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jelenlegi diákok által végzett jövőbeni munkák 60%-a még nem is létezik</a:t>
            </a:r>
          </a:p>
          <a:p>
            <a:r>
              <a:rPr lang="hu-HU" dirty="0" smtClean="0"/>
              <a:t>Ne induljunk ki abból, hogy a tanár az információ egyetlen forrása</a:t>
            </a:r>
          </a:p>
          <a:p>
            <a:pPr lvl="1"/>
            <a:r>
              <a:rPr lang="hu-HU" dirty="0" smtClean="0"/>
              <a:t>Ha feltételezhető, hogy önállóan képes elsajátítani, akkor hasznosabb, ha így sajátítja el (tanulás tanulása)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4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célja, vázlata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Változások kora?</a:t>
            </a:r>
          </a:p>
          <a:p>
            <a:r>
              <a:rPr lang="hu-HU" dirty="0" smtClean="0"/>
              <a:t>Iskola, tanárok, tanulók az információs társadalomban</a:t>
            </a:r>
          </a:p>
          <a:p>
            <a:r>
              <a:rPr lang="hu-HU" dirty="0" smtClean="0"/>
              <a:t>Miben segíthet a technológia?</a:t>
            </a:r>
          </a:p>
          <a:p>
            <a:r>
              <a:rPr lang="hu-HU" dirty="0" smtClean="0"/>
              <a:t>A modern oktatás megvalósulásának feltételei</a:t>
            </a:r>
          </a:p>
          <a:p>
            <a:r>
              <a:rPr lang="hu-HU" dirty="0" smtClean="0"/>
              <a:t>Első lépések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8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Differenciált </a:t>
            </a:r>
            <a:r>
              <a:rPr lang="hu-HU" altLang="hu-HU" dirty="0" smtClean="0"/>
              <a:t>oktatás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Digitális tananyagok végtelen lejátszási lehetőséggel bírnak, ellentétben a tanórai 45 perccel</a:t>
            </a:r>
          </a:p>
          <a:p>
            <a:r>
              <a:rPr lang="hu-HU" dirty="0" smtClean="0"/>
              <a:t>A jók és a kevésbé jók is a nekik megfelelő anyagokat kaphatják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78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Együttműködés támogatása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Közös online </a:t>
            </a:r>
            <a:r>
              <a:rPr lang="hu-HU" altLang="hu-HU" dirty="0" smtClean="0"/>
              <a:t>dokumentumszerkesztés</a:t>
            </a:r>
          </a:p>
          <a:p>
            <a:r>
              <a:rPr lang="hu-HU" dirty="0"/>
              <a:t>A digitális produktumok </a:t>
            </a:r>
            <a:r>
              <a:rPr lang="hu-HU" dirty="0" smtClean="0"/>
              <a:t>valós </a:t>
            </a:r>
            <a:r>
              <a:rPr lang="hu-HU" dirty="0"/>
              <a:t>időben közösen </a:t>
            </a:r>
            <a:r>
              <a:rPr lang="hu-HU" dirty="0" smtClean="0"/>
              <a:t>szerkeszthetők, </a:t>
            </a:r>
            <a:r>
              <a:rPr lang="hu-HU" dirty="0" err="1" smtClean="0"/>
              <a:t>nyomonkövethetők</a:t>
            </a:r>
            <a:endParaRPr lang="hu-HU" dirty="0" smtClean="0"/>
          </a:p>
          <a:p>
            <a:r>
              <a:rPr lang="hu-HU" dirty="0" err="1" smtClean="0"/>
              <a:t>Pl</a:t>
            </a:r>
            <a:r>
              <a:rPr lang="hu-HU" dirty="0" smtClean="0"/>
              <a:t>: </a:t>
            </a:r>
            <a:r>
              <a:rPr lang="hu-HU" dirty="0" err="1" smtClean="0"/>
              <a:t>Google</a:t>
            </a:r>
            <a:r>
              <a:rPr lang="hu-HU" dirty="0" smtClean="0"/>
              <a:t> Drive, Microsoft </a:t>
            </a:r>
            <a:r>
              <a:rPr lang="hu-HU" dirty="0" err="1" smtClean="0"/>
              <a:t>Onedrive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35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Digitális produktumok előállítása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Diák előtt a digitális produktum készítése jelenik meg motiváló célként, pedig valójában az ismeretek szerzése és alkalmazása a cél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4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2"/>
          <p:cNvSpPr>
            <a:spLocks noGrp="1"/>
          </p:cNvSpPr>
          <p:nvPr>
            <p:ph idx="1"/>
          </p:nvPr>
        </p:nvSpPr>
        <p:spPr>
          <a:xfrm>
            <a:off x="817563" y="1268413"/>
            <a:ext cx="7512050" cy="48339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altLang="hu-HU" sz="2800" dirty="0" smtClean="0"/>
              <a:t>Videó, Animáció készítés</a:t>
            </a:r>
          </a:p>
          <a:p>
            <a:pPr eaLnBrk="1" hangingPunct="1"/>
            <a:r>
              <a:rPr lang="hu-HU" altLang="hu-HU" sz="2800" dirty="0" err="1" smtClean="0"/>
              <a:t>Blog</a:t>
            </a:r>
            <a:r>
              <a:rPr lang="hu-HU" altLang="hu-HU" sz="2800" dirty="0" smtClean="0"/>
              <a:t>, </a:t>
            </a:r>
            <a:r>
              <a:rPr lang="hu-HU" altLang="hu-HU" sz="2800" dirty="0" err="1" smtClean="0"/>
              <a:t>mikroblog</a:t>
            </a:r>
            <a:r>
              <a:rPr lang="hu-HU" altLang="hu-HU" sz="2800" dirty="0" smtClean="0"/>
              <a:t> vezetés</a:t>
            </a:r>
          </a:p>
          <a:p>
            <a:pPr lvl="1" eaLnBrk="1" hangingPunct="1"/>
            <a:r>
              <a:rPr lang="hu-HU" altLang="hu-HU" sz="2400" dirty="0" err="1" smtClean="0"/>
              <a:t>Véleménynyílvánítás</a:t>
            </a:r>
            <a:r>
              <a:rPr lang="hu-HU" altLang="hu-HU" sz="2400" dirty="0" smtClean="0"/>
              <a:t> korszerű eszköze</a:t>
            </a:r>
          </a:p>
          <a:p>
            <a:pPr eaLnBrk="1" hangingPunct="1"/>
            <a:r>
              <a:rPr lang="hu-HU" altLang="hu-HU" sz="2800" dirty="0" err="1" smtClean="0"/>
              <a:t>Wiki</a:t>
            </a:r>
            <a:r>
              <a:rPr lang="hu-HU" altLang="hu-HU" sz="2800" dirty="0" smtClean="0"/>
              <a:t> készítése</a:t>
            </a:r>
          </a:p>
          <a:p>
            <a:pPr lvl="1" eaLnBrk="1" hangingPunct="1"/>
            <a:r>
              <a:rPr lang="hu-HU" altLang="hu-HU" sz="2400" dirty="0" smtClean="0"/>
              <a:t>Konstruktivista szemlélet</a:t>
            </a:r>
          </a:p>
          <a:p>
            <a:pPr eaLnBrk="1" hangingPunct="1"/>
            <a:r>
              <a:rPr lang="hu-HU" altLang="hu-HU" sz="2800" dirty="0" smtClean="0"/>
              <a:t>Weboldal készítése</a:t>
            </a:r>
          </a:p>
          <a:p>
            <a:pPr eaLnBrk="1" hangingPunct="1"/>
            <a:r>
              <a:rPr lang="hu-HU" altLang="hu-HU" sz="2800" dirty="0" smtClean="0"/>
              <a:t>Közösségi oldal, csoport vezetése adott témában</a:t>
            </a:r>
          </a:p>
          <a:p>
            <a:pPr eaLnBrk="1" hangingPunct="1"/>
            <a:r>
              <a:rPr lang="hu-HU" altLang="hu-HU" sz="2800" dirty="0" smtClean="0"/>
              <a:t>Vita fórum</a:t>
            </a:r>
          </a:p>
          <a:p>
            <a:pPr eaLnBrk="1" hangingPunct="1"/>
            <a:r>
              <a:rPr lang="hu-HU" altLang="hu-HU" sz="2800" dirty="0" smtClean="0"/>
              <a:t>Multimédiás dokumentumok </a:t>
            </a:r>
            <a:r>
              <a:rPr lang="hu-HU" altLang="hu-HU" sz="2800" dirty="0" smtClean="0"/>
              <a:t>készítése</a:t>
            </a:r>
            <a:endParaRPr lang="hu-HU" altLang="hu-HU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455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 smtClean="0"/>
              <a:t>Digitális produktumok</a:t>
            </a:r>
          </a:p>
        </p:txBody>
      </p:sp>
    </p:spTree>
    <p:extLst>
      <p:ext uri="{BB962C8B-B14F-4D97-AF65-F5344CB8AC3E}">
        <p14:creationId xmlns:p14="http://schemas.microsoft.com/office/powerpoint/2010/main" val="4808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Online gondolattérkép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Segíti a holisztikus gondolkodást, az információ rendszerezését, összefüggések </a:t>
            </a:r>
            <a:r>
              <a:rPr lang="hu-HU" altLang="hu-HU" sz="2400" dirty="0" smtClean="0"/>
              <a:t>feltérképezését</a:t>
            </a:r>
          </a:p>
          <a:p>
            <a:pPr eaLnBrk="1" hangingPunct="1"/>
            <a:r>
              <a:rPr lang="hu-HU" altLang="hu-HU" sz="2400" dirty="0" smtClean="0"/>
              <a:t>Pl.: </a:t>
            </a:r>
            <a:r>
              <a:rPr lang="hu-HU" altLang="hu-HU" sz="2400" dirty="0" err="1" smtClean="0"/>
              <a:t>Mindomo.com</a:t>
            </a:r>
            <a:endParaRPr lang="hu-HU" altLang="hu-HU" sz="24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dirty="0" smtClean="0"/>
          </a:p>
        </p:txBody>
      </p:sp>
      <p:pic>
        <p:nvPicPr>
          <p:cNvPr id="39940" name="Picture 2" descr="http://files.okoskaland.webnode.hu/200000189-c623fc7196/EGYIPTOMI%20BIRODA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912"/>
            <a:ext cx="6464300" cy="3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58788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Online időszalag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864600" cy="4041775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időszemlélet fejlesztése, fejlődési folyamatok, változások </a:t>
            </a:r>
            <a:r>
              <a:rPr lang="hu-HU" altLang="hu-HU" sz="2400" dirty="0" smtClean="0"/>
              <a:t>megértése</a:t>
            </a:r>
          </a:p>
          <a:p>
            <a:r>
              <a:rPr lang="hu-HU" sz="2400" dirty="0" smtClean="0"/>
              <a:t>Pl.: </a:t>
            </a:r>
            <a:r>
              <a:rPr lang="hu-HU" sz="2400" dirty="0" err="1" smtClean="0"/>
              <a:t>dipity.com</a:t>
            </a:r>
            <a:endParaRPr lang="hu-HU" altLang="hu-HU" sz="24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</p:txBody>
      </p:sp>
      <p:pic>
        <p:nvPicPr>
          <p:cNvPr id="4096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617537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>
          <a:xfrm>
            <a:off x="458788" y="2063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Infografika</a:t>
            </a:r>
            <a:endParaRPr lang="hu-HU" altLang="hu-HU" dirty="0" smtClean="0"/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179388" y="1184275"/>
            <a:ext cx="8964612" cy="4040188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modern formanyelv, gyorsan befogadható, segítik a </a:t>
            </a:r>
            <a:r>
              <a:rPr lang="hu-HU" altLang="hu-HU" sz="2400" dirty="0" smtClean="0"/>
              <a:t>megértést</a:t>
            </a:r>
          </a:p>
          <a:p>
            <a:r>
              <a:rPr lang="hu-HU" altLang="hu-HU" sz="2400" dirty="0"/>
              <a:t>Pl.: </a:t>
            </a:r>
            <a:r>
              <a:rPr lang="hu-HU" altLang="hu-HU" sz="2400" dirty="0" err="1"/>
              <a:t>infogr.am</a:t>
            </a:r>
            <a:endParaRPr lang="hu-HU" altLang="hu-HU" sz="24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  <a:p>
            <a:pPr eaLnBrk="1" hangingPunct="1"/>
            <a:endParaRPr lang="hu-HU" altLang="hu-HU" sz="2000" dirty="0" smtClean="0"/>
          </a:p>
        </p:txBody>
      </p:sp>
      <p:pic>
        <p:nvPicPr>
          <p:cNvPr id="41988" name="Picture 2" descr="teljes_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2023"/>
            <a:ext cx="5209952" cy="386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Szófelhő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Pl.: </a:t>
            </a:r>
            <a:r>
              <a:rPr lang="hu-HU" altLang="hu-HU" dirty="0" err="1" smtClean="0"/>
              <a:t>Tagul.com</a:t>
            </a:r>
            <a:endParaRPr lang="hu-HU" altLang="hu-HU" dirty="0" smtClean="0"/>
          </a:p>
        </p:txBody>
      </p:sp>
      <p:pic>
        <p:nvPicPr>
          <p:cNvPr id="43012" name="Picture 2" descr="https://harcsae.files.wordpress.com/2013/04/2.jpg?w=2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2668665" cy="39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1582738"/>
            <a:ext cx="4392612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0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 smtClean="0"/>
              <a:t>Technológia alapú mérés-értékelés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Zártvégű feladatoknál automatizálható a javítás</a:t>
            </a:r>
          </a:p>
          <a:p>
            <a:pPr eaLnBrk="1" hangingPunct="1"/>
            <a:r>
              <a:rPr lang="hu-HU" altLang="hu-HU" sz="2400" dirty="0" smtClean="0"/>
              <a:t>Növelhető a mérések száma</a:t>
            </a:r>
          </a:p>
          <a:p>
            <a:pPr eaLnBrk="1" hangingPunct="1"/>
            <a:r>
              <a:rPr lang="hu-HU" altLang="hu-HU" sz="2400" dirty="0" smtClean="0"/>
              <a:t>Az eredmények azonnal rendelkezésre állnak</a:t>
            </a:r>
          </a:p>
          <a:p>
            <a:pPr eaLnBrk="1" hangingPunct="1"/>
            <a:r>
              <a:rPr lang="hu-HU" altLang="hu-HU" sz="2400" dirty="0" smtClean="0"/>
              <a:t>Jobban azonosítható a diákok aktuális tudásszintje</a:t>
            </a:r>
          </a:p>
          <a:p>
            <a:pPr eaLnBrk="1" hangingPunct="1"/>
            <a:r>
              <a:rPr lang="hu-HU" altLang="hu-HU" sz="2400" dirty="0" smtClean="0"/>
              <a:t>Könnyedén módosítható a tanulási stratégia</a:t>
            </a:r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endParaRPr lang="hu-HU" alt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60" y="4364390"/>
            <a:ext cx="5443736" cy="2493610"/>
          </a:xfrm>
          <a:prstGeom prst="rect">
            <a:avLst/>
          </a:prstGeom>
        </p:spPr>
      </p:pic>
      <p:pic>
        <p:nvPicPr>
          <p:cNvPr id="7170" name="Picture 2" descr="http://www.wmbp.edu.pl/images/Strona/wydarzenia/learningapp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30216"/>
            <a:ext cx="2627784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Szavazóeszközök</a:t>
            </a:r>
          </a:p>
        </p:txBody>
      </p:sp>
      <p:sp>
        <p:nvSpPr>
          <p:cNvPr id="471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400" smtClean="0"/>
              <a:t>Tanár kivetíti a kérdéseket</a:t>
            </a:r>
          </a:p>
          <a:p>
            <a:pPr eaLnBrk="1" hangingPunct="1"/>
            <a:r>
              <a:rPr lang="hu-HU" altLang="hu-HU" sz="2400" smtClean="0"/>
              <a:t>Diákok mindegyikénél van egy</a:t>
            </a:r>
            <a:br>
              <a:rPr lang="hu-HU" altLang="hu-HU" sz="2400" smtClean="0"/>
            </a:br>
            <a:r>
              <a:rPr lang="hu-HU" altLang="hu-HU" sz="2400" smtClean="0"/>
              <a:t>szavazóeszköz, aminek a segítségével</a:t>
            </a:r>
            <a:br>
              <a:rPr lang="hu-HU" altLang="hu-HU" sz="2400" smtClean="0"/>
            </a:br>
            <a:r>
              <a:rPr lang="hu-HU" altLang="hu-HU" sz="2400" smtClean="0"/>
              <a:t>válaszolnak</a:t>
            </a:r>
          </a:p>
          <a:p>
            <a:pPr eaLnBrk="1" hangingPunct="1"/>
            <a:r>
              <a:rPr lang="hu-HU" altLang="hu-HU" sz="2400" smtClean="0"/>
              <a:t>Mindenkinek lehetősége van</a:t>
            </a:r>
            <a:br>
              <a:rPr lang="hu-HU" altLang="hu-HU" sz="2400" smtClean="0"/>
            </a:br>
            <a:r>
              <a:rPr lang="hu-HU" altLang="hu-HU" sz="2400" smtClean="0"/>
              <a:t>a válaszadásra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47108" name="Picture 4" descr="http://smart.lsk.hu/oktatas/termekek/response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752850"/>
            <a:ext cx="92233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 descr="http://catalogs.infocommiq.com/avcat/images/products/gallery/large/Response%20-%20sample%20pie%20ch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978150"/>
            <a:ext cx="40179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 descr="http://www.interaktivtabla.eoldal.hu/img/original/6/activote-szavazoegys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289425"/>
            <a:ext cx="19018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360435"/>
            <a:ext cx="9144000" cy="170046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Információs társadalom,</a:t>
            </a:r>
            <a:br>
              <a:rPr lang="hu-HU" sz="3600" dirty="0" smtClean="0"/>
            </a:br>
            <a:r>
              <a:rPr lang="hu-HU" sz="3600" dirty="0" smtClean="0"/>
              <a:t>gyorsuló változások kora</a:t>
            </a:r>
            <a:endParaRPr lang="hu-HU" sz="3600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18347" y="2606588"/>
            <a:ext cx="7942195" cy="4041162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</a:rPr>
              <a:t>L</a:t>
            </a:r>
            <a:r>
              <a:rPr lang="hu-HU" sz="2800" dirty="0" smtClean="0">
                <a:effectLst/>
              </a:rPr>
              <a:t>eggyorsabb </a:t>
            </a:r>
            <a:r>
              <a:rPr lang="hu-HU" sz="2800" dirty="0">
                <a:effectLst/>
              </a:rPr>
              <a:t>és </a:t>
            </a:r>
            <a:r>
              <a:rPr lang="hu-HU" sz="2800" dirty="0" smtClean="0">
                <a:effectLst/>
              </a:rPr>
              <a:t>legdinamikusabb változások</a:t>
            </a:r>
          </a:p>
          <a:p>
            <a:r>
              <a:rPr lang="hu-HU" sz="2800" dirty="0" smtClean="0">
                <a:effectLst/>
              </a:rPr>
              <a:t>Információs forradalom ereje</a:t>
            </a:r>
          </a:p>
          <a:p>
            <a:r>
              <a:rPr lang="hu-HU" sz="2800" dirty="0" smtClean="0">
                <a:effectLst/>
              </a:rPr>
              <a:t>Jelentőségének bizonyítékai</a:t>
            </a:r>
          </a:p>
          <a:p>
            <a:endParaRPr lang="hu-HU" sz="2800" dirty="0">
              <a:effectLst/>
            </a:endParaRPr>
          </a:p>
          <a:p>
            <a:r>
              <a:rPr lang="hu-HU" sz="2800" dirty="0" smtClean="0">
                <a:effectLst/>
              </a:rPr>
              <a:t>Érezzük vagy </a:t>
            </a:r>
            <a:r>
              <a:rPr lang="hu-HU" sz="2800" dirty="0" err="1" smtClean="0">
                <a:effectLst/>
              </a:rPr>
              <a:t>trivializáljuk</a:t>
            </a:r>
            <a:r>
              <a:rPr lang="hu-HU" sz="2800" dirty="0" smtClean="0">
                <a:effectLst/>
              </a:rPr>
              <a:t> a változásokat?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794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smtClean="0"/>
              <a:t>Feleltető rendszereket kiváltó megoldás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800" dirty="0" smtClean="0"/>
              <a:t>Tanulók </a:t>
            </a:r>
            <a:r>
              <a:rPr lang="hu-HU" altLang="hu-HU" sz="2800" dirty="0" err="1" smtClean="0"/>
              <a:t>okoskészülékeire</a:t>
            </a:r>
            <a:r>
              <a:rPr lang="hu-HU" altLang="hu-HU" sz="2800" dirty="0" smtClean="0"/>
              <a:t> épül</a:t>
            </a:r>
          </a:p>
          <a:p>
            <a:pPr eaLnBrk="1" hangingPunct="1"/>
            <a:r>
              <a:rPr lang="hu-HU" altLang="hu-HU" sz="2800" dirty="0" smtClean="0"/>
              <a:t>Tanárok az </a:t>
            </a:r>
            <a:r>
              <a:rPr lang="hu-HU" altLang="hu-HU" sz="2800" dirty="0" smtClean="0">
                <a:hlinkClick r:id="rId2"/>
              </a:rPr>
              <a:t>http://www.socrative.com/</a:t>
            </a:r>
            <a:r>
              <a:rPr lang="hu-HU" altLang="hu-HU" sz="2800" dirty="0" smtClean="0"/>
              <a:t> oldal segítségével kérdéseket készítenek</a:t>
            </a:r>
          </a:p>
          <a:p>
            <a:pPr eaLnBrk="1" hangingPunct="1"/>
            <a:r>
              <a:rPr lang="hu-HU" altLang="hu-HU" sz="2800" dirty="0" smtClean="0"/>
              <a:t>A diákok bejelentkeznek az  </a:t>
            </a:r>
            <a:r>
              <a:rPr lang="hu-HU" altLang="hu-HU" sz="2800" dirty="0" smtClean="0">
                <a:hlinkClick r:id="rId3"/>
              </a:rPr>
              <a:t>http://b.socrative.com/login/student/</a:t>
            </a:r>
            <a:r>
              <a:rPr lang="hu-HU" altLang="hu-HU" sz="2800" dirty="0" smtClean="0"/>
              <a:t> oldalra</a:t>
            </a:r>
          </a:p>
          <a:p>
            <a:pPr eaLnBrk="1" hangingPunct="1"/>
            <a:r>
              <a:rPr lang="hu-HU" altLang="hu-HU" sz="2800" dirty="0" smtClean="0"/>
              <a:t>Megadják a tanártól kapott azonosítót (</a:t>
            </a:r>
            <a:r>
              <a:rPr lang="hu-HU" altLang="hu-HU" sz="2800" dirty="0" err="1" smtClean="0"/>
              <a:t>Room</a:t>
            </a:r>
            <a:r>
              <a:rPr lang="hu-HU" altLang="hu-HU" sz="2800" dirty="0" smtClean="0"/>
              <a:t>)</a:t>
            </a:r>
          </a:p>
          <a:p>
            <a:pPr eaLnBrk="1" hangingPunct="1"/>
            <a:r>
              <a:rPr lang="hu-HU" altLang="hu-HU" sz="2800" dirty="0" smtClean="0"/>
              <a:t>Válaszolnak a megjelenő kérdésre</a:t>
            </a:r>
          </a:p>
        </p:txBody>
      </p:sp>
      <p:pic>
        <p:nvPicPr>
          <p:cNvPr id="48132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5030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QPDxQUDxIUFBUVEBAQFhQQFBQPEBQUFRQWFhYUFBQYHCggGBolGxUVITEiJykrLi4uFx8zODMsNygtLiwBCgoKDg0OGxAQGzAkICQsLCwsLC8sLCwsLCwsLCwsLCwsLCwsLCwsLCwsLCwsLCwsLCwsLCwsLCwsLCwsLCwsLP/AABEIAKoBKAMBEQACEQEDEQH/xAAbAAEAAgMBAQAAAAAAAAAAAAAAAQUDBAYCB//EAEAQAAICAQIDBQYEBAMGBwAAAAECAAMRBCEFEjEGE0FRcSIyYYGRsRRSocEHI0KSFXLRM2OCstLwFiRDYmSjwv/EABsBAQACAwEBAAAAAAAAAAAAAAABBgIEBQMH/8QAMhEAAgICAQMDAwMEAQUBAQAAAAECAwQRBRIhMQYTQSJRYSMycRRCgZGhM1KxwdFTFf/aAAwDAQACEQMRAD8Aup3imiAIAgCAIAgCAIAgCAIAgCAIAgCAIAgCAIAgCAIAgCAIAgCAIAgCAIAgCAIAgCAIAgCAIAgCAIAgCAIAgCAIAgCQBAEASQIAgCAIAgCAJBAgkSQIAgCAIAgCAIAgCAIAgCAIAgCAIAgCARAJkEEZjYEDYgCBszaTTtc4RMcxzjJwNhmYzl0LbM663ZLpR74loX0zqtuOZlLAKc7AgH7iYVXRs8Hpdj2U/vNbM9TwJgkQBJAgEZkEE4PkfpI6kNPyRJIGY7AQBBJMkkQBAEAQBAEAQBAEAQBAEAQBAEAQBAEAgwjFl+3A0TRPezMzChrQvuqDy5HTrOdPJkp9KOxVx8HV1tnP0gtjAyTjAG+SfKb7klHbOQk5S6UXeq4EtGmN2ot7vlHMQBzeijxLHyE03mblpLsdNcbqHVKWmVFVLsoYV2YIz7jfrNpWx+5z3TPv2N7s/tq6/D2iN9j0M88jTrbR7YSavSZYdttOz6rT8isx7rUD2QT0arGfrNTFmo72dPk65T10oobqWrOHUqfJhidCMoy8HElXKH7lo8ZmRjsZkJp+CWmvKEkjZGZI2SATsASfIDJkPSW2NNvSOu1CF+EuMEMNO3mGyu/7Tkzerd7LHXDqxtNdzj1OQD54M60e67Fbkmmdb2RrrsqZXRSyt1ZQTg79T85zspyUuzO3xka5waaWyv7bFUuorqVVyttr8qqMgYVQdvM/pJxOqUu7HJ11wiulFLOgcZCSSIAgCAIAgCAIAgCAIAgCAIAgCAIAgCAeTBizt7aWs4YUrGWbTFVHTJK4HWcWx/qFooW8dL8Hrs/wJdMoZ8GzlAJ8F26LMrb3PsvBhi4UafqfdnG8b4o2uv5txRU5FSnI53GxtYeuQBNrGpjrbOdn5jlLpiXlHa6zKoum7z2RlhZyknxwnKfvPOzGa77NijkE4qLj3LDjQA1GjcLgvcUO2+Chbf0InjGbScTZuqj1wmie1nGrNIKhSilrHZc2Z5VVVydhuT0kVVdctHpl3+ytmt2s/maOu/G4atj8Ff2WH1I+k9KG4Wa+DWzYq6jrR74Bwuuqnv7+X3S+X91ExnO/3k33SlLpiYYOJCMPcn5NzR8R0mvDLUyvgeKMh9ULAZHxE8tzh3Nv9C76TmH4O34w0KfJgx/IRnP6ETfWQvb6mcaeC1f0LwdM2k0ekVRaalLbA3FeZj85ou2yT2diOJRWtNI1uI8Mr05XU0jCowd1XcFPEr8pnG6U10M8LcSFclbD4Np+Pr+CfUrWxCg+w+EY4IHxA6zxdclLRuRyIyr614ON4rxJ9VajGkUqqMMBw5YkjBOFHTB+s6ePXKHlnAzMiu39q0WvZDUcmo5fB1I+Y3H7zDMh9OzPi7Om3pfyaPaa7vOI2+VdVVQ9Tl2+6zHDjqLZnyk9z0aWJuHNQkkiAIAgCAIAgCAIAgCAIAgCAIAgCAIBEAgyDFn0Ph9y16RHbotIY+OwGTONYt2NFqxnqhP8Ff2V4++ta0ugrQchqU72cu+Wf4nbbwkzqcIpsxx8pWzaXwczq9CV1llK+N3s+lmGH3P0m/TZ+lv7HFy6H/UdK+WWnE+KnQ2rp9JWnMK1ssssyfeJAGBuSeUnrtNSMJXbbZ0J2V4qUYruWHaNv52gP/yc/wD1tPKC7s2r3vpZrdv120x/31g+tTf6T1xH9Zr8r/0tmVl73g9gHUUWgeqZI/UCY2rVpnj/AF4ujJxfSnWcMVat+ZKG5R/UqlSyfPBExj2s7npNOdGofYrOzPD7BqFYoyquclhjwxyibmTbBw0jlYGPb7vU/gtkvVuLMo95dIAfVnyB9BNDT6NnZco+9r50c12m0bDXWWWDPMEWskZAQL7q/wDFnM3sRRcW2cjklZ7nbwdLpF7vhj99sBTacHwTlOB9JrWte52Ohixksf6ys4fS1vBHVVLO1Zwo3JOxwJlY/wBRHnjrePJL8lHdSyNy2KVOAcN1wek6cZqS7HBsqlW9SPeiu7u1H/KwPyzvItjuOhTZ0WJmqtneWXWH/wBTUWt/w83Kv6ATCiHTDR7ZVnuWbRknseAgkQBAEAQBAEAQBAEAQBAEAQBAEAQBAEAgwYnY6+3l4S58tI3/ACTjzT9ws1Ul/Tr+Ci7I393qEB6MnJ+mR9pu5EN1nHwLOi7v8m/2rHc6um8DqOU+tZ5gPoW+k18bunE3uQ1GcbEZ+IDR6lxa16Vvyqpy6oxAyQGVvLJmEZTq2tHrZCnJ1PqNbtNxOk2aM12pZyXsxFbq7YFZ3wDFUJSbROXZGMY6fg0u0vHk1YpWuu0FbSxNihQF5GXOQfiJ60UyjPua2bl1XV9MX3Pej4+tGmalqrbC3eYNYQgBlxvlh45mV9UnPaPPDzIV1OEjF2b46+lpVLFLqFX2QQHU4GcZ2PpM7cbrSa8mGNn+02n4LHWdt/ZIo01pcjANvIlYPmSGJPyE1Y4k2+5vy5KpL6fJz3Dr7KrTczc1rPzu3QMSMYx4DGwm+qV0dJx3lz93rOvr7W6cj+dzIRvgo1g+RUGc+VE4v6Tt151Ni3Lyc/2k7RHWr3VCslJI7yywcjWKP6EU7gHxJxPajHfVtmtmZ8enpgXHZ3jdFFAS6wVkM3v5Ax69JjkVS6/Blx+TWq+mTKXtHxOnU6pW07c4FJDsAQmQ3sjJG53aeuHFx8mvyk4SacWY+G6FtRZyIQDgnLdABNq61Vx2zn4+PK6XSjDqaDVa9Z6o3KfjsCCPhgxVYpraF1Lqn0sxz0PMQSIAgCAIAgCAIAgCAIAgCAIAgCAIAgCAQYIMVmkRjllBPxnn0R3vRmrJpaTM2Jm+60ea2u6MKaVVOQu46Hc4mMYRj3SPSVs5dmzIyA9QD6jMyMO68BawOgA9ABISSew22esySNCSTojEgjRME6EEaEE6EEaEMaEdhoz6TWWUktS3KxGNwGHzBmFtas7M9qLpUy3E1UVuZmsdrHc8zM53J+A6AfCKoKtaRF1srZdTPczPMSSRAEAQBAEAQBAEAQBAEAQBAEAQBAEAQBAEggZgCAIAgCSSIAgCAIAgCAJBAgCAIAkkiAIAgCAIAgCAIAgCAIAgCAJBAkjZMgjYgEQSJJIgEQBII2II2MydDYzIGyYGxJMhAEAQBIAgx/gSdDuIGxIGxBOxJJEAQBAEgxEkbGJBIgCSSIAgCAIIAkeSGzHqNQta5sZUHmxCj9ZDko+WZwhKf7VsotV2yoGRSHvPT+UpCf3tgfSalufVD5Ori8Fl5HiPYp9V2h1l3ud3ph8P/MWfUgKPpObdy3/aWnE9Fy7O1mz2H4hY2o1FN9jWECu1WcjOMYOAOnhNzAvdq3I4HqDjo4dnRDwjsDOmV5CCRAIzBDK3VcUK2muqi25wquwqC4CsSASzEAe6fpNLJzqcf970b2JxtuTHcDwLNc/uaFUH5r9TWv1RAxnMs9QY68HTh6dsf7pHv/DOIP1s0tX+VbLz9Tj7TUs9SL+1G3X6erX7mavEuA6uui2x+IuSlTuFqoqqXKjOM7meEOestsUUtbZs/wD8XHhFvWzL2S1TXaGh7GLM1eSx3JIYjf6S2US6oJsqOZBQvlFLsW89TwJkkiAIAkEFJ20uKaC5lJB5cAg4IyfAzxye1baNvAipXrZg4Z2eY0VOms1KFqkY+0ti5KgnZwZVpctbCbR2Z11N94o2P8K1ye5rkceV2nX/AJkInrHnJryjxli4z8x1/k9H8en9Gmt9HspJ9AQwmzDnY/3I8Xx9L8SaMmh4nY13dX6c0t3ZsBFqXIQGC7FcEbnxE6mLnwyP2o08nDVMepS2Wk3TTEkkQCQJBifPOL8Y1DcQuGmvatagleOVXQsOuVM8qaZ5FslGWtHZhVVCiLnHbZYaPtfcm2ooDjxs05wfnW37Ge1lGTT+6PUvuv8A4eEsWmf7Ja/D/wDpfcO7R6bUHCWgN+SzNT/2tjPynirovs33/wBGtZh2w762vx3LUz2Nbx5IkEiSSIAgCQQV3aI2DSXGlirqhYFcZ23IGfMAj5zyv6uh6NjE6XfHr7o4RdKjkO2bGIB5rWNjb+WenylRuybJPTZ9lwuJxKoKUIm1NZ9/J11GMfCEElrwPhyV3Lqef2yhq5cgKQT9c9JsY2fZVNRiip8/xlWQpSm9a/8AR10ucXtJnydx09MiZAQCIRizT4U+OIuPz6RfnyWH/rlU9Sr6Ystfp1/TJHSynlnIzANXi9fPp7VyBzVWLk9BlTuZ6Uy6bE/yOjqWjl+zlAopSlW5lUHDHGTklvD1l14zkZ22e249it87xFVFf9RGW39i6EsJUiZJIgCAJBBU9pdIt9BrsYhWIyQQDtv1M5PLZM6q10Lezv8Ap7EhkZDU3rSLThoxUgHRVCjPkBgGU1ycm2/J0M6mNNzhF7NkmDTYkAog/NxKwfk0dQ/vsY//AJlo4Jai2aXIv9GP8ltLCchCSZCQDzdZyqT5ec1c290UuS8m3gYyyMiNb8N9zgddwldOzMjlza7WHmIzk+WPCenpjKlf1ucdfksPOYUMfoUHtGvmW1JLwV08XUK4w6hh8RmeNuPXYtTiekbpw/az3pNRbpyg09zrzWIgrY97WeZgMYbcfIzi5uDHHip178mxGULt+5Fdl5PpAHnPBHI+ewkkiAIAkEBkDAg9CCD6GJLaCfS0/sfNdGhRTW3Wp3qOep5WIB+a4MpuXX0WtH27gcj38OMiw4don1Fq1VDLucAdB0z+014xcnpHSyLo0Qc5+EYbqmrYq6lWUlSDsQR1BkSTi9MyrnGyKlF7LLgKKWbmQFhhgxAPL6E9DPC2Uo+Ga2XVGaW1s6rTnKj6S48XZ140Xs+N83Sqsya1oyTonKEkkiDFlWlnLxTT5OA2m1S77dDWZW/Ucd07LN6cbbkkdhw5VucANldySpzsu5lOoq65pPwWq/qrj47m/YK7qnKJyNXg7f1L8ZvTVN1UuhacTVTnXNKT3spdZ/sn/wAjdfScyHlHQr7yXY5vhe/VeTb3dj9tpbuCh+q9PfY4vqyTVUYuOu5ZiWwohMEiAIAkEMreKgHAK848iAR64baVfnptTik9F29KQTjOTjstNPsq532H0lfX3NXL170u2u509XDqhU16o7qyezURuD0Jz1I+M6aoh0uxEdC/cc0zgDJ2nMZ5V1ysfTFbZQ8Pbm4hqm8k06A+GwY7fWW3hEvaNHlq5wjGMlryXU7ZxxJJAkEGprz0GM/Db95Weet+qMN6Ln6Up312OOziNa4Njcq8oyRy4Ax8h0l14ahU4Ud935OTydvu5Umuy2dHq+BaOpxU+quS3lryGp71OZ1BwCpz4zGObkzi59C1/OjxdNSetlf2p4AeH3LW1i2FkD5UFcAnbIPjN3BzFkQcta0eN1DrejQ4Bp+911Y8K1a4+o9lf1J+k0eTs6rI1/5J37dEpffsd+ZpnMREkyEAQBAGZDelshLb0jl7uCqdRdaXwljK4XphgoViT5bAylcjmQst/TR9Y9OUX4uN02fJsdjaQLr2N1dRTT2rXZY4RRY/sqQ3Xpk7Scb5Z1eWm3XCKi3traS+Da7W36a6mtu/WzVqArvShFVoHixP9Xxmd7g157njxsMmuxrp1W/h/BznDc8+O8NYIOWXlB2+LAiaM323rZ1sqO63/wCTreEWq1Q5H7wD2ecMHyR1yw2Jln4aU3U1KOu58j9SVwjkpxl1bXf5NwzsFeEkkgyPkhlPrrANTQjDe53rRsAhSE5jn1x4Sq85jWuTsb+lfBd/Tefj11+30/V8s6vg9X4U5B5t9wdsgjBH0lVru6ZqR3sqfvotLdTUlbLQGy+OYv4D8om1O+qFTjX5fk0Y12OSlP4KjXnFTZGfZIxNGH7kb9Sblrwc1wOplBFj9435ioTbywNpd+D9tuTUdFY9Ve4nCMp7Xf8AwWssJUCZJIgCAJBDKrjA3XNnd79fZGfh7QP+srXPR7xfTsuXpSfacXPSLfTH2F2xsJXI/c881JXy099yyu4tY1iuDylV5VC7KBjfae8sibaaNf3JFdqa+8B5ick5J+M15fV5PbEyZY9vua2UXDL+9tuCjHc3d0Tn3sAH953uN4+3qjbGXY2+W5nHtp9uyv6muzLqWspAkkkiR/BDKbjTq1ip3/dOBzYVkVmHxDA5ErPKOTyFqvfj4Lx6chFYspOzT7/JyL++STnDZP8A7t/3n0PFj+jFa1tf6KzfL9V999zt9PxPhmp1KX3i+iwMjNnlsoYqABnYkDYeU5NmNmVVuuOmv+TZjZTOSk+xX9orl4jxK51fKABUK+IAAGM/HM08nOu4zEjqPdvubuFhQz8iSlLS+Dz2X4SdPbczkEvyKhH5FGdx4HJM08XlYZtrm+z+x4c1xtuJGMf7fudEZ0SvESSRAEAQBMdbWiN6ezke29RrbTupIQ2PU4yeX2xlSR6r+s4edgV1wbgi6enOXvtyoxtlteCpAnAPqO0eoJIZc7ee0lPT2YWRUotP5Nz+F+owmooPWu0MPRsj7r+stmDPcWj4vzlHRav8o7czoHEQgkgwYsou0J5b9C35dag/uVl/ecnmI9WNI7PBy1fo7YifOi8oiBsiwZU+h+0yh+4bPmn8MWPc3qSTy6gjffwn0rj9dL0ii8zv3I7Z2gm8ccmSZCAIAkEM4n+JBydIvnqVP7fvOdn/ALf9nX4nzJneASktPZuveycSCBGgcv2OPMNU/wCbXaj6KQo+0vPGx1Sjm8o/1Ir8HQzfOcJJJIkfBifLeLX/AIji1zdRUvdj5bfcmYYNfu5W38HdSdWIkvLNkCWpa12OcxHb5H8GHU6nukZwSCqk7bH4TRz4w9iXWu2jZxnP3F0vR3vZ/TsumqNrFrDWpYt1yRmVXG4+qqXuxXdmfI8tfkJ0ye4pljOkcgQSIAgCABIIKXtppu90FuPeQC1fVCG+wM8MqHVU0bvG3OrJjL8nz+ztDSoByScA4UePlkyrf0k2z60+eohFeWze7Oahdd+IzqKdJ3NDXKb8ubSP6V3GPDzO42M9o4cV5ZzrvUNsv2R0c7R+N1n+yWxh/u15U/u6frNqvGj/AGxONk8vbL/qWaOz7Bdm9VpL2svCqr1lSpcPZnOQdsj9Z0caqUJbZWuRy6boai9s7wzfOMiJJkJBDOX/AIg2mrSLauM16imwZ6ZDePwmnnRUq9M6PEycb9nJ2/xS1x6dyvpXn7kyuLisfzp/7LY8qwtKO2Vt3DbH/GXDXC9RXTTp1NLVYXJLCsjO7f1A7DaekePx49ukxeTZreyi/wAQ4vd/Vqzn4GsfYTZjgVrxD/g1pZsV5mdT/Dfh11CXDUVsnM6OOfq2xz+31nWw4SimmcHlLYWOPS9nZzcRy0TJJEAQBIIZx38QuB36wVfhk5uQsT7aJjOMY5iJp5dcp60dPjciqnfW9HIDgHFK+i3jH5bgR+jzQeK2u8TqrMx3/ci812uup4dSKxxBdaLG75m5np5MnlwNx5dN9jNeWPWnpxWzYj0TW14KD/xnxCo+3c3pZWv7rMHh1f8AaOiD8Hffw8JOgVj1e26wn4lt/tO7hR1WV3k+950s2TRQkkhs4OOuDj1kPwQvPc+RcU7H66uxrAnPzMzlqXBO5J93Y/pOW67YS6o/8FlrzcecVHf+z12US7U6xdNfemnyGJfVLgDlGcdVOT6z3q5PJq+d/wAnpLFpsW1/webuOJXa9b78jsneVHmRuU45h44OJ0qec/8A0ias+Of9rMtFyau2mqts95cgbYghR7RyD6RnZ1eRWq635ZhCmVClOXwj6zjH2nmcLe3siQSJJIgCAIAgg82IGUqehBU/MTGS6k0IycWmvg4fQfwzqU5vuZ9/dQd2MeRJyT+k044S+Wdezl5a+hFvpuz2n0zfyqVBB2Zhzt9WzKzyGRbRe4J6SLjw+JTmYqsn3k/J0VNnMo/7EtWFfG6mMkULkceWPkSrl8M9GbRppEQZCARIBj1FC2LyuqsNjhgGG3wMhxT8iMpQe4vR4r0iIPZRF/yqBMJVxUXpGSuscltmkpIO3gZQo2yhlJt/3H1ezHjbx+kvMf8A0Wgn0CDXSmfJJR1Jpk4mQ0JBIkkiAIAgCCGiZD8GOisubLEyg8jc7MltM+s8NjRrwI9S+NljV7ozvsOsu2NH9GP8HzDLk/flr7skDHT9Np7paNZ9+7EkkSSRIIZ6Bk7MdFfxWtLRyWKrDxDAMP1lc5vOdclCsuXpjjVepWWLt4Rz1/YPS3glVao561n2f7TkfSevGQlk1dczy5nIWFk+3Duvk8dmexB0Wr71rVsUIwX2SjAnbcZPhOjViuEt7ORlcirqulLR2U3DlISTIQBAEAQBAEggZkkGnrR7QPmMSo+oafqUy++kMjcZ1P47k6GzqPnPbgMrzU/8Hh6twdSjkRX4ZtyzlKQkkiAIAkEAyH4I+Sqcbn1M+dZf05Ev5PsfHfXhw/hFjp2yg9Je8CxWY8X+D5ZylPtZc4/kyTbNASSRAEAQBAEgEWNgE/CeV8uiuUvsj0x6/ctjH7sqvCfOm+qzf5PsnQqsfp+yLVeg9J9GpWoR/g+M3Pdkn+SZ6mIgCAJABbAnnOxQi5fYyrrdk1BeW9FY75JM+fZdzvucvyfXePxo4mLGH2XcsNOuFEvWBU66IR/B8t5TI9/KnL8mTM2zQ0RBIkkiAIAgCAIAgCQQa+uX2c+RnF5unrx+r7Fh9M3+1mKL/uWjUrbBzKnh3ui5SR9B5TFWTjSr/BZA5E+iQkmk18nx+cXCTi/gmZkCAIAgCQYlZaPaPqZ895FayZfyfXeEl1YNf8G1oG9kjyMsvBXbocfsyleq6Pby1NfKNmd0rAkkiAIAgCAJBBh1jYT12nL5izoxn+TtcBR7ubH8dzQAlJoW7Y/yfT816om/wWs+kQWoo+Lye5bEzAgCAJBBr6yzAx5/acPm8r26eheWWb0zg+/k+5Jdo/8Ak1EXLASr4NXuXxj+S9ctkexiTl+Czn0NLR8gb222JIEkCAIAgCAIAgCAIB5uXKkfCa2VX7lMov7Gxh2+1fCf2aKwT5zJOMmn8H2aualBP7o3tI+Vx5S68Nk+7Rp+V2PmPqTC/p8tyXiRnnaK+IAgCAJBDK7UD2j6yhctHWVI+qenJ9WBEyaJvax5j7Tf9P26slX9zler6d0xs+zN2W4oAkkiAIAgCAJBDNTXN0Hzla9QW6jGBc/SNG7J2fY1k6j1Er2Et3x/kuHKyccSx/gtJ9GXg+OfIkkiAIAmLeu4S29Fdc/MxMoXJ5Luvb+x9V4DC/psRfd92ZNIuWz5CbvA1dVrl9jl+rcnpoVS+WbsuJ89EkkQBAEAQBAEAQBAEATGXjQ3or3obJwNsyl5XF3yvk4Lts+j8fz+LXiwVsu+jNpqmDZPSdPiuPyMefVPwzi8/wAviZtSjX5XybRliKiJJIgCAJBBqX6clsjH1lZ5Lirr7uuDLlwvqCjDx1VZsimhgwO31mGBxWRRcptdj25fnsTLxpVR3v47G5LSUdCSSIAgCAIAkEGrqKGZtsSvcnxt+Tb1R8Fs4PmsbBpcZp7bPNelbIJx1mticLbVapy+Dc5H1PRkY8qoJ9zcMtXwUcSSRAEA82gkbTXyYTnU4w8s98SyFd0Z2eEzRNDDw+m8p1vDZUXvWz6PT6mwWkm9f4NnSV4G/nLDw2LKipqa02U/1DnxyshdD3FLsZ51zgCSSIAgCARAEAmARAEAQCRIIEEAwSRJJEAQBAEAmQQTJYIgkiAIBMAiAIBMALIIJMA8ySSYBEAmAIIJgggwSIJEAQBA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data:image/jpeg;base64,/9j/4AAQSkZJRgABAQAAAQABAAD/2wCEAAkGBxQPDxQUDxIUFBUVEBAQFhQQFBQPEBQUFRQWFhYUFBQYHCggGBolGxUVITEiJykrLi4uFx8zODMsNygtLiwBCgoKDg0OGxAQGzAkICQsLCwsLC8sLCwsLCwsLCwsLCwsLCwsLCwsLCwsLCwsLCwsLCwsLCwsLCwsLCwsLCwsLP/AABEIAKoBKAMBEQACEQEDEQH/xAAbAAEAAgMBAQAAAAAAAAAAAAAAAQUDBAYCB//EAEAQAAICAQIDBQYEBAMGBwAAAAECAAMRBCEFEjEGE0FRcSIyYYGRsRRSocEHI0KSFXLRM2OCstLwFiRDYmSjwv/EABsBAQACAwEBAAAAAAAAAAAAAAABBgIEBQMH/8QAMhEAAgICAQMDAwMEAQUBAQAAAAECAwQRBRIhMQYTQSJRYSMycRRCgZGhM1KxwdFTFf/aAAwDAQACEQMRAD8Aup3imiAIAgCAIAgCAIAgCAIAgCAIAgCAIAgCAIAgCAIAgCAIAgCAIAgCAIAgCAIAgCAIAgCAIAgCAIAgCAIAgCAIAgCQBAEASQIAgCAIAgCAJBAgkSQIAgCAIAgCAIAgCAIAgCAIAgCAIAgCARAJkEEZjYEDYgCBszaTTtc4RMcxzjJwNhmYzl0LbM663ZLpR74loX0zqtuOZlLAKc7AgH7iYVXRs8Hpdj2U/vNbM9TwJgkQBJAgEZkEE4PkfpI6kNPyRJIGY7AQBBJMkkQBAEAQBAEAQBAEAQBAEAQBAEAQBAEAgwjFl+3A0TRPezMzChrQvuqDy5HTrOdPJkp9KOxVx8HV1tnP0gtjAyTjAG+SfKb7klHbOQk5S6UXeq4EtGmN2ot7vlHMQBzeijxLHyE03mblpLsdNcbqHVKWmVFVLsoYV2YIz7jfrNpWx+5z3TPv2N7s/tq6/D2iN9j0M88jTrbR7YSavSZYdttOz6rT8isx7rUD2QT0arGfrNTFmo72dPk65T10oobqWrOHUqfJhidCMoy8HElXKH7lo8ZmRjsZkJp+CWmvKEkjZGZI2SATsASfIDJkPSW2NNvSOu1CF+EuMEMNO3mGyu/7Tkzerd7LHXDqxtNdzj1OQD54M60e67Fbkmmdb2RrrsqZXRSyt1ZQTg79T85zspyUuzO3xka5waaWyv7bFUuorqVVyttr8qqMgYVQdvM/pJxOqUu7HJ11wiulFLOgcZCSSIAgCAIAgCAIAgCAIAgCAIAgCAIAgCAeTBizt7aWs4YUrGWbTFVHTJK4HWcWx/qFooW8dL8Hrs/wJdMoZ8GzlAJ8F26LMrb3PsvBhi4UafqfdnG8b4o2uv5txRU5FSnI53GxtYeuQBNrGpjrbOdn5jlLpiXlHa6zKoum7z2RlhZyknxwnKfvPOzGa77NijkE4qLj3LDjQA1GjcLgvcUO2+Chbf0InjGbScTZuqj1wmie1nGrNIKhSilrHZc2Z5VVVydhuT0kVVdctHpl3+ytmt2s/maOu/G4atj8Ff2WH1I+k9KG4Wa+DWzYq6jrR74Bwuuqnv7+X3S+X91ExnO/3k33SlLpiYYOJCMPcn5NzR8R0mvDLUyvgeKMh9ULAZHxE8tzh3Nv9C76TmH4O34w0KfJgx/IRnP6ETfWQvb6mcaeC1f0LwdM2k0ekVRaalLbA3FeZj85ou2yT2diOJRWtNI1uI8Mr05XU0jCowd1XcFPEr8pnG6U10M8LcSFclbD4Np+Pr+CfUrWxCg+w+EY4IHxA6zxdclLRuRyIyr614ON4rxJ9VajGkUqqMMBw5YkjBOFHTB+s6ePXKHlnAzMiu39q0WvZDUcmo5fB1I+Y3H7zDMh9OzPi7Om3pfyaPaa7vOI2+VdVVQ9Tl2+6zHDjqLZnyk9z0aWJuHNQkkiAIAgCAIAgCAIAgCAIAgCAIAgCAIBEAgyDFn0Ph9y16RHbotIY+OwGTONYt2NFqxnqhP8Ff2V4++ta0ugrQchqU72cu+Wf4nbbwkzqcIpsxx8pWzaXwczq9CV1llK+N3s+lmGH3P0m/TZ+lv7HFy6H/UdK+WWnE+KnQ2rp9JWnMK1ssssyfeJAGBuSeUnrtNSMJXbbZ0J2V4qUYruWHaNv52gP/yc/wD1tPKC7s2r3vpZrdv120x/31g+tTf6T1xH9Zr8r/0tmVl73g9gHUUWgeqZI/UCY2rVpnj/AF4ujJxfSnWcMVat+ZKG5R/UqlSyfPBExj2s7npNOdGofYrOzPD7BqFYoyquclhjwxyibmTbBw0jlYGPb7vU/gtkvVuLMo95dIAfVnyB9BNDT6NnZco+9r50c12m0bDXWWWDPMEWskZAQL7q/wDFnM3sRRcW2cjklZ7nbwdLpF7vhj99sBTacHwTlOB9JrWte52Ohixksf6ys4fS1vBHVVLO1Zwo3JOxwJlY/wBRHnjrePJL8lHdSyNy2KVOAcN1wek6cZqS7HBsqlW9SPeiu7u1H/KwPyzvItjuOhTZ0WJmqtneWXWH/wBTUWt/w83Kv6ATCiHTDR7ZVnuWbRknseAgkQBAEAQBAEAQBAEAQBAEAQBAEAQBAEAgwYnY6+3l4S58tI3/ACTjzT9ws1Ul/Tr+Ci7I393qEB6MnJ+mR9pu5EN1nHwLOi7v8m/2rHc6um8DqOU+tZ5gPoW+k18bunE3uQ1GcbEZ+IDR6lxa16Vvyqpy6oxAyQGVvLJmEZTq2tHrZCnJ1PqNbtNxOk2aM12pZyXsxFbq7YFZ3wDFUJSbROXZGMY6fg0u0vHk1YpWuu0FbSxNihQF5GXOQfiJ60UyjPua2bl1XV9MX3Pej4+tGmalqrbC3eYNYQgBlxvlh45mV9UnPaPPDzIV1OEjF2b46+lpVLFLqFX2QQHU4GcZ2PpM7cbrSa8mGNn+02n4LHWdt/ZIo01pcjANvIlYPmSGJPyE1Y4k2+5vy5KpL6fJz3Dr7KrTczc1rPzu3QMSMYx4DGwm+qV0dJx3lz93rOvr7W6cj+dzIRvgo1g+RUGc+VE4v6Tt151Ni3Lyc/2k7RHWr3VCslJI7yywcjWKP6EU7gHxJxPajHfVtmtmZ8enpgXHZ3jdFFAS6wVkM3v5Ax69JjkVS6/Blx+TWq+mTKXtHxOnU6pW07c4FJDsAQmQ3sjJG53aeuHFx8mvyk4SacWY+G6FtRZyIQDgnLdABNq61Vx2zn4+PK6XSjDqaDVa9Z6o3KfjsCCPhgxVYpraF1Lqn0sxz0PMQSIAgCAIAgCAIAgCAIAgCAIAgCAIAgCAQYIMVmkRjllBPxnn0R3vRmrJpaTM2Jm+60ea2u6MKaVVOQu46Hc4mMYRj3SPSVs5dmzIyA9QD6jMyMO68BawOgA9ABISSew22esySNCSTojEgjRME6EEaEE6EEaEMaEdhoz6TWWUktS3KxGNwGHzBmFtas7M9qLpUy3E1UVuZmsdrHc8zM53J+A6AfCKoKtaRF1srZdTPczPMSSRAEAQBAEAQBAEAQBAEAQBAEAQBAEAQBAEggZgCAIAgCSSIAgCAIAgCAJBAgCAIAkkiAIAgCAIAgCAIAgCAIAgCAJBAkjZMgjYgEQSJJIgEQBII2II2MydDYzIGyYGxJMhAEAQBIAgx/gSdDuIGxIGxBOxJJEAQBAEgxEkbGJBIgCSSIAgCAIIAkeSGzHqNQta5sZUHmxCj9ZDko+WZwhKf7VsotV2yoGRSHvPT+UpCf3tgfSalufVD5Ori8Fl5HiPYp9V2h1l3ud3ph8P/MWfUgKPpObdy3/aWnE9Fy7O1mz2H4hY2o1FN9jWECu1WcjOMYOAOnhNzAvdq3I4HqDjo4dnRDwjsDOmV5CCRAIzBDK3VcUK2muqi25wquwqC4CsSASzEAe6fpNLJzqcf970b2JxtuTHcDwLNc/uaFUH5r9TWv1RAxnMs9QY68HTh6dsf7pHv/DOIP1s0tX+VbLz9Tj7TUs9SL+1G3X6erX7mavEuA6uui2x+IuSlTuFqoqqXKjOM7meEOestsUUtbZs/wD8XHhFvWzL2S1TXaGh7GLM1eSx3JIYjf6S2US6oJsqOZBQvlFLsW89TwJkkiAIAkEFJ20uKaC5lJB5cAg4IyfAzxye1baNvAipXrZg4Z2eY0VOms1KFqkY+0ti5KgnZwZVpctbCbR2Z11N94o2P8K1ye5rkceV2nX/AJkInrHnJryjxli4z8x1/k9H8en9Gmt9HspJ9AQwmzDnY/3I8Xx9L8SaMmh4nY13dX6c0t3ZsBFqXIQGC7FcEbnxE6mLnwyP2o08nDVMepS2Wk3TTEkkQCQJBifPOL8Y1DcQuGmvatagleOVXQsOuVM8qaZ5FslGWtHZhVVCiLnHbZYaPtfcm2ooDjxs05wfnW37Ge1lGTT+6PUvuv8A4eEsWmf7Ja/D/wDpfcO7R6bUHCWgN+SzNT/2tjPynirovs33/wBGtZh2w762vx3LUz2Nbx5IkEiSSIAgCQQV3aI2DSXGlirqhYFcZ23IGfMAj5zyv6uh6NjE6XfHr7o4RdKjkO2bGIB5rWNjb+WenylRuybJPTZ9lwuJxKoKUIm1NZ9/J11GMfCEElrwPhyV3Lqef2yhq5cgKQT9c9JsY2fZVNRiip8/xlWQpSm9a/8AR10ucXtJnydx09MiZAQCIRizT4U+OIuPz6RfnyWH/rlU9Sr6Ystfp1/TJHSynlnIzANXi9fPp7VyBzVWLk9BlTuZ6Uy6bE/yOjqWjl+zlAopSlW5lUHDHGTklvD1l14zkZ22e249it87xFVFf9RGW39i6EsJUiZJIgCAJBBU9pdIt9BrsYhWIyQQDtv1M5PLZM6q10Lezv8Ap7EhkZDU3rSLThoxUgHRVCjPkBgGU1ycm2/J0M6mNNzhF7NkmDTYkAog/NxKwfk0dQ/vsY//AJlo4Jai2aXIv9GP8ltLCchCSZCQDzdZyqT5ec1c290UuS8m3gYyyMiNb8N9zgddwldOzMjlza7WHmIzk+WPCenpjKlf1ucdfksPOYUMfoUHtGvmW1JLwV08XUK4w6hh8RmeNuPXYtTiekbpw/az3pNRbpyg09zrzWIgrY97WeZgMYbcfIzi5uDHHip178mxGULt+5Fdl5PpAHnPBHI+ewkkiAIAkEBkDAg9CCD6GJLaCfS0/sfNdGhRTW3Wp3qOep5WIB+a4MpuXX0WtH27gcj38OMiw4don1Fq1VDLucAdB0z+014xcnpHSyLo0Qc5+EYbqmrYq6lWUlSDsQR1BkSTi9MyrnGyKlF7LLgKKWbmQFhhgxAPL6E9DPC2Uo+Ga2XVGaW1s6rTnKj6S48XZ140Xs+N83Sqsya1oyTonKEkkiDFlWlnLxTT5OA2m1S77dDWZW/Ucd07LN6cbbkkdhw5VucANldySpzsu5lOoq65pPwWq/qrj47m/YK7qnKJyNXg7f1L8ZvTVN1UuhacTVTnXNKT3spdZ/sn/wAjdfScyHlHQr7yXY5vhe/VeTb3dj9tpbuCh+q9PfY4vqyTVUYuOu5ZiWwohMEiAIAkEMreKgHAK848iAR64baVfnptTik9F29KQTjOTjstNPsq532H0lfX3NXL170u2u509XDqhU16o7qyezURuD0Jz1I+M6aoh0uxEdC/cc0zgDJ2nMZ5V1ysfTFbZQ8Pbm4hqm8k06A+GwY7fWW3hEvaNHlq5wjGMlryXU7ZxxJJAkEGprz0GM/Db95Weet+qMN6Ln6Up312OOziNa4Njcq8oyRy4Ax8h0l14ahU4Ud935OTydvu5Umuy2dHq+BaOpxU+quS3lryGp71OZ1BwCpz4zGObkzi59C1/OjxdNSetlf2p4AeH3LW1i2FkD5UFcAnbIPjN3BzFkQcta0eN1DrejQ4Bp+911Y8K1a4+o9lf1J+k0eTs6rI1/5J37dEpffsd+ZpnMREkyEAQBAGZDelshLb0jl7uCqdRdaXwljK4XphgoViT5bAylcjmQst/TR9Y9OUX4uN02fJsdjaQLr2N1dRTT2rXZY4RRY/sqQ3Xpk7Scb5Z1eWm3XCKi3traS+Da7W36a6mtu/WzVqArvShFVoHixP9Xxmd7g157njxsMmuxrp1W/h/BznDc8+O8NYIOWXlB2+LAiaM323rZ1sqO63/wCTreEWq1Q5H7wD2ecMHyR1yw2Jln4aU3U1KOu58j9SVwjkpxl1bXf5NwzsFeEkkgyPkhlPrrANTQjDe53rRsAhSE5jn1x4Sq85jWuTsb+lfBd/Tefj11+30/V8s6vg9X4U5B5t9wdsgjBH0lVru6ZqR3sqfvotLdTUlbLQGy+OYv4D8om1O+qFTjX5fk0Y12OSlP4KjXnFTZGfZIxNGH7kb9Sblrwc1wOplBFj9435ioTbywNpd+D9tuTUdFY9Ve4nCMp7Xf8AwWssJUCZJIgCAJBDKrjA3XNnd79fZGfh7QP+srXPR7xfTsuXpSfacXPSLfTH2F2xsJXI/c881JXy099yyu4tY1iuDylV5VC7KBjfae8sibaaNf3JFdqa+8B5ick5J+M15fV5PbEyZY9vua2UXDL+9tuCjHc3d0Tn3sAH953uN4+3qjbGXY2+W5nHtp9uyv6muzLqWspAkkkiR/BDKbjTq1ip3/dOBzYVkVmHxDA5ErPKOTyFqvfj4Lx6chFYspOzT7/JyL++STnDZP8A7t/3n0PFj+jFa1tf6KzfL9V999zt9PxPhmp1KX3i+iwMjNnlsoYqABnYkDYeU5NmNmVVuuOmv+TZjZTOSk+xX9orl4jxK51fKABUK+IAAGM/HM08nOu4zEjqPdvubuFhQz8iSlLS+Dz2X4SdPbczkEvyKhH5FGdx4HJM08XlYZtrm+z+x4c1xtuJGMf7fudEZ0SvESSRAEAQBMdbWiN6ezke29RrbTupIQ2PU4yeX2xlSR6r+s4edgV1wbgi6enOXvtyoxtlteCpAnAPqO0eoJIZc7ee0lPT2YWRUotP5Nz+F+owmooPWu0MPRsj7r+stmDPcWj4vzlHRav8o7czoHEQgkgwYsou0J5b9C35dag/uVl/ecnmI9WNI7PBy1fo7YifOi8oiBsiwZU+h+0yh+4bPmn8MWPc3qSTy6gjffwn0rj9dL0ii8zv3I7Z2gm8ccmSZCAIAkEM4n+JBydIvnqVP7fvOdn/ALf9nX4nzJneASktPZuveycSCBGgcv2OPMNU/wCbXaj6KQo+0vPGx1Sjm8o/1Ir8HQzfOcJJJIkfBifLeLX/AIji1zdRUvdj5bfcmYYNfu5W38HdSdWIkvLNkCWpa12OcxHb5H8GHU6nukZwSCqk7bH4TRz4w9iXWu2jZxnP3F0vR3vZ/TsumqNrFrDWpYt1yRmVXG4+qqXuxXdmfI8tfkJ0ye4pljOkcgQSIAgCABIIKXtppu90FuPeQC1fVCG+wM8MqHVU0bvG3OrJjL8nz+ztDSoByScA4UePlkyrf0k2z60+eohFeWze7Oahdd+IzqKdJ3NDXKb8ubSP6V3GPDzO42M9o4cV5ZzrvUNsv2R0c7R+N1n+yWxh/u15U/u6frNqvGj/AGxONk8vbL/qWaOz7Bdm9VpL2svCqr1lSpcPZnOQdsj9Z0caqUJbZWuRy6boai9s7wzfOMiJJkJBDOX/AIg2mrSLauM16imwZ6ZDePwmnnRUq9M6PEycb9nJ2/xS1x6dyvpXn7kyuLisfzp/7LY8qwtKO2Vt3DbH/GXDXC9RXTTp1NLVYXJLCsjO7f1A7DaekePx49ukxeTZreyi/wAQ4vd/Vqzn4GsfYTZjgVrxD/g1pZsV5mdT/Dfh11CXDUVsnM6OOfq2xz+31nWw4SimmcHlLYWOPS9nZzcRy0TJJEAQBIIZx38QuB36wVfhk5uQsT7aJjOMY5iJp5dcp60dPjciqnfW9HIDgHFK+i3jH5bgR+jzQeK2u8TqrMx3/ci812uup4dSKxxBdaLG75m5np5MnlwNx5dN9jNeWPWnpxWzYj0TW14KD/xnxCo+3c3pZWv7rMHh1f8AaOiD8Hffw8JOgVj1e26wn4lt/tO7hR1WV3k+950s2TRQkkhs4OOuDj1kPwQvPc+RcU7H66uxrAnPzMzlqXBO5J93Y/pOW67YS6o/8FlrzcecVHf+z12US7U6xdNfemnyGJfVLgDlGcdVOT6z3q5PJq+d/wAnpLFpsW1/webuOJXa9b78jsneVHmRuU45h44OJ0qec/8A0ias+Of9rMtFyau2mqts95cgbYghR7RyD6RnZ1eRWq635ZhCmVClOXwj6zjH2nmcLe3siQSJJIgCAIAgg82IGUqehBU/MTGS6k0IycWmvg4fQfwzqU5vuZ9/dQd2MeRJyT+k044S+Wdezl5a+hFvpuz2n0zfyqVBB2Zhzt9WzKzyGRbRe4J6SLjw+JTmYqsn3k/J0VNnMo/7EtWFfG6mMkULkceWPkSrl8M9GbRppEQZCARIBj1FC2LyuqsNjhgGG3wMhxT8iMpQe4vR4r0iIPZRF/yqBMJVxUXpGSuscltmkpIO3gZQo2yhlJt/3H1ezHjbx+kvMf8A0Wgn0CDXSmfJJR1Jpk4mQ0JBIkkiAIAgCCGiZD8GOisubLEyg8jc7MltM+s8NjRrwI9S+NljV7ozvsOsu2NH9GP8HzDLk/flr7skDHT9Np7paNZ9+7EkkSSRIIZ6Bk7MdFfxWtLRyWKrDxDAMP1lc5vOdclCsuXpjjVepWWLt4Rz1/YPS3glVao561n2f7TkfSevGQlk1dczy5nIWFk+3Duvk8dmexB0Wr71rVsUIwX2SjAnbcZPhOjViuEt7ORlcirqulLR2U3DlISTIQBAEAQBAEggZkkGnrR7QPmMSo+oafqUy++kMjcZ1P47k6GzqPnPbgMrzU/8Hh6twdSjkRX4ZtyzlKQkkiAIAkEAyH4I+Sqcbn1M+dZf05Ev5PsfHfXhw/hFjp2yg9Je8CxWY8X+D5ZylPtZc4/kyTbNASSRAEAQBAEgEWNgE/CeV8uiuUvsj0x6/ctjH7sqvCfOm+qzf5PsnQqsfp+yLVeg9J9GpWoR/g+M3Pdkn+SZ6mIgCAJABbAnnOxQi5fYyrrdk1BeW9FY75JM+fZdzvucvyfXePxo4mLGH2XcsNOuFEvWBU66IR/B8t5TI9/KnL8mTM2zQ0RBIkkiAIAgCAIAgCQQa+uX2c+RnF5unrx+r7Fh9M3+1mKL/uWjUrbBzKnh3ui5SR9B5TFWTjSr/BZA5E+iQkmk18nx+cXCTi/gmZkCAIAgCQYlZaPaPqZ895FayZfyfXeEl1YNf8G1oG9kjyMsvBXbocfsyleq6Pby1NfKNmd0rAkkiAIAgCAJBBh1jYT12nL5izoxn+TtcBR7ubH8dzQAlJoW7Y/yfT816om/wWs+kQWoo+Lye5bEzAgCAJBBr6yzAx5/acPm8r26eheWWb0zg+/k+5Jdo/8Ak1EXLASr4NXuXxj+S9ctkexiTl+Czn0NLR8gb222JIEkCAIAgCAIAgCAIB5uXKkfCa2VX7lMov7Gxh2+1fCf2aKwT5zJOMmn8H2aualBP7o3tI+Vx5S68Nk+7Rp+V2PmPqTC/p8tyXiRnnaK+IAgCAJBDK7UD2j6yhctHWVI+qenJ9WBEyaJvax5j7Tf9P26slX9zler6d0xs+zN2W4oAkkiAIAgCAJBDNTXN0Hzla9QW6jGBc/SNG7J2fY1k6j1Er2Et3x/kuHKyccSx/gtJ9GXg+OfIkkiAIAmLeu4S29Fdc/MxMoXJ5Luvb+x9V4DC/psRfd92ZNIuWz5CbvA1dVrl9jl+rcnpoVS+WbsuJ89EkkQBAEAQBAEAQBAEATGXjQ3or3obJwNsyl5XF3yvk4Lts+j8fz+LXiwVsu+jNpqmDZPSdPiuPyMefVPwzi8/wAviZtSjX5XybRliKiJJIgCAJBBqX6clsjH1lZ5Lirr7uuDLlwvqCjDx1VZsimhgwO31mGBxWRRcptdj25fnsTLxpVR3v47G5LSUdCSSIAgCAIAkEGrqKGZtsSvcnxt+Tb1R8Fs4PmsbBpcZp7bPNelbIJx1mticLbVapy+Dc5H1PRkY8qoJ9zcMtXwUcSSRAEA82gkbTXyYTnU4w8s98SyFd0Z2eEzRNDDw+m8p1vDZUXvWz6PT6mwWkm9f4NnSV4G/nLDw2LKipqa02U/1DnxyshdD3FLsZ51zgCSSIAgCARAEAmARAEAQCRIIEEAwSRJJEAQBAEAmQQTJYIgkiAIBMAiAIBMALIIJMA8ySSYBEAmAIIJgggwSIJEAQBAE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6" name="Picture 6" descr="http://itunesu.bluevalleyk12.org/images/kaho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49568"/>
            <a:ext cx="3625726" cy="20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modern oktatás</a:t>
            </a:r>
            <a:br>
              <a:rPr lang="hu-HU" dirty="0" smtClean="0"/>
            </a:br>
            <a:r>
              <a:rPr lang="hu-HU" dirty="0" smtClean="0"/>
              <a:t>megvalósításának feltételei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Infrastruktúra kérdése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egységes az országos helyzetkép</a:t>
            </a:r>
          </a:p>
          <a:p>
            <a:r>
              <a:rPr lang="hu-HU" dirty="0" smtClean="0"/>
              <a:t>Nem vagyunk „tragikus” lemaradásban 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i="1" dirty="0" smtClean="0">
                <a:solidFill>
                  <a:schemeClr val="bg1">
                    <a:lumMod val="50000"/>
                  </a:schemeClr>
                </a:solidFill>
              </a:rPr>
              <a:t>Hunya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 2013)</a:t>
            </a:r>
          </a:p>
          <a:p>
            <a:r>
              <a:rPr lang="hu-HU" dirty="0" smtClean="0"/>
              <a:t>Állandóak a befektetések (Uniós kötelezettség)</a:t>
            </a:r>
          </a:p>
          <a:p>
            <a:r>
              <a:rPr lang="hu-HU" dirty="0" smtClean="0"/>
              <a:t>Rossz helyzetben lévő iskoláknál megoldás</a:t>
            </a:r>
          </a:p>
          <a:p>
            <a:pPr lvl="1"/>
            <a:r>
              <a:rPr lang="hu-HU" dirty="0" smtClean="0"/>
              <a:t>az otthoni számítógépek kihasználása</a:t>
            </a:r>
          </a:p>
          <a:p>
            <a:pPr lvl="1"/>
            <a:r>
              <a:rPr lang="hu-HU" dirty="0" smtClean="0"/>
              <a:t>BYOD</a:t>
            </a:r>
            <a:endParaRPr lang="hu-HU" dirty="0"/>
          </a:p>
        </p:txBody>
      </p:sp>
      <p:pic>
        <p:nvPicPr>
          <p:cNvPr id="5" name="Picture 2" descr="http://vbridges.com/wp-content/uploads/2013/08/byo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87450"/>
            <a:ext cx="3603824" cy="19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sz="3200" dirty="0" smtClean="0"/>
              <a:t>Szervezeti </a:t>
            </a:r>
            <a:r>
              <a:rPr lang="hu-HU" altLang="hu-HU" sz="3200" dirty="0" smtClean="0"/>
              <a:t>kérdések</a:t>
            </a:r>
          </a:p>
        </p:txBody>
      </p:sp>
      <p:sp>
        <p:nvSpPr>
          <p:cNvPr id="573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dirty="0" smtClean="0"/>
              <a:t>Nincs összefüggés a tanárok életkora és az innovatív eszközhasználat között </a:t>
            </a:r>
            <a:r>
              <a:rPr lang="hu-HU" altLang="hu-HU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altLang="hu-HU" sz="2400" i="1" dirty="0" smtClean="0">
                <a:solidFill>
                  <a:schemeClr val="bg1">
                    <a:lumMod val="65000"/>
                  </a:schemeClr>
                </a:solidFill>
              </a:rPr>
              <a:t>Lakatosné</a:t>
            </a:r>
            <a:r>
              <a:rPr lang="hu-HU" altLang="hu-HU" sz="2400" dirty="0" smtClean="0">
                <a:solidFill>
                  <a:schemeClr val="bg1">
                    <a:lumMod val="65000"/>
                  </a:schemeClr>
                </a:solidFill>
              </a:rPr>
              <a:t> és </a:t>
            </a:r>
            <a:r>
              <a:rPr lang="hu-HU" altLang="hu-HU" sz="2400" i="1" dirty="0" smtClean="0">
                <a:solidFill>
                  <a:schemeClr val="bg1">
                    <a:lumMod val="65000"/>
                  </a:schemeClr>
                </a:solidFill>
              </a:rPr>
              <a:t>Kárpáti</a:t>
            </a:r>
            <a:r>
              <a:rPr lang="hu-HU" altLang="hu-HU" sz="2400" dirty="0" smtClean="0">
                <a:solidFill>
                  <a:schemeClr val="bg1">
                    <a:lumMod val="65000"/>
                  </a:schemeClr>
                </a:solidFill>
              </a:rPr>
              <a:t>, 2009)</a:t>
            </a:r>
          </a:p>
          <a:p>
            <a:pPr eaLnBrk="1" hangingPunct="1">
              <a:defRPr/>
            </a:pPr>
            <a:endParaRPr lang="hu-HU" altLang="hu-HU" sz="2800" dirty="0" smtClean="0"/>
          </a:p>
          <a:p>
            <a:pPr eaLnBrk="1" hangingPunct="1">
              <a:defRPr/>
            </a:pPr>
            <a:r>
              <a:rPr lang="hu-HU" altLang="hu-HU" sz="2400" dirty="0" smtClean="0"/>
              <a:t>23 ország 96 esetét vizsgálták és úgy találták Magyarországon: „</a:t>
            </a:r>
            <a:r>
              <a:rPr lang="hu-HU" altLang="hu-HU" sz="2000" dirty="0" smtClean="0"/>
              <a:t>Olyan környezetben lett igazán sikeres, ahol amúgy is folyik pedagógiai innováció, ahol a tanárok és a diákok nyitottak az új oktatási módszerek iránt. Itt a számítógép a reformfolyamat egyik eszköze csupán, de nem katalizál merőben új folyamatokat.” </a:t>
            </a:r>
            <a:r>
              <a:rPr lang="hu-HU" altLang="hu-HU" sz="1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altLang="hu-HU" sz="1800" i="1" dirty="0" smtClean="0">
                <a:solidFill>
                  <a:schemeClr val="bg1">
                    <a:lumMod val="65000"/>
                  </a:schemeClr>
                </a:solidFill>
              </a:rPr>
              <a:t>Kárpáti</a:t>
            </a:r>
            <a:r>
              <a:rPr lang="hu-HU" altLang="hu-HU" sz="1800" dirty="0" smtClean="0">
                <a:solidFill>
                  <a:schemeClr val="bg1">
                    <a:lumMod val="65000"/>
                  </a:schemeClr>
                </a:solidFill>
              </a:rPr>
              <a:t>, 2004)</a:t>
            </a:r>
            <a:endParaRPr lang="hu-HU" altLang="hu-HU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dirty="0" smtClean="0"/>
              <a:t>Módszerek</a:t>
            </a:r>
            <a:endParaRPr lang="hu-HU" altLang="hu-HU" sz="3600" dirty="0" smtClean="0"/>
          </a:p>
        </p:txBody>
      </p:sp>
      <p:sp>
        <p:nvSpPr>
          <p:cNvPr id="552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400" smtClean="0"/>
              <a:t>Önmagában az eszközhasználat nem indít el reformváltozásokat</a:t>
            </a:r>
          </a:p>
          <a:p>
            <a:pPr eaLnBrk="1" hangingPunct="1"/>
            <a:endParaRPr lang="hu-HU" altLang="hu-HU" sz="2400" smtClean="0"/>
          </a:p>
          <a:p>
            <a:pPr eaLnBrk="1" hangingPunct="1"/>
            <a:r>
              <a:rPr lang="hu-HU" altLang="hu-HU" sz="2400" smtClean="0"/>
              <a:t>Módszertani háttér nélkül nincs fejlődés</a:t>
            </a:r>
          </a:p>
          <a:p>
            <a:pPr eaLnBrk="1" hangingPunct="1"/>
            <a:endParaRPr lang="hu-HU" altLang="hu-HU" sz="2400" smtClean="0"/>
          </a:p>
          <a:p>
            <a:pPr eaLnBrk="1" hangingPunct="1"/>
            <a:r>
              <a:rPr lang="hu-HU" altLang="hu-HU" sz="2400" smtClean="0"/>
              <a:t>„Csodát” akkor lehet várni, ha az IKT eszközök használata és az új módszertani kultúra megváltoztatja a szervezési módokat, az értékelési gyakorlatot, a tanulás-tanítás folyamatát</a:t>
            </a:r>
          </a:p>
        </p:txBody>
      </p:sp>
    </p:spTree>
    <p:extLst>
      <p:ext uri="{BB962C8B-B14F-4D97-AF65-F5344CB8AC3E}">
        <p14:creationId xmlns:p14="http://schemas.microsoft.com/office/powerpoint/2010/main" val="19961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 smtClean="0"/>
              <a:t>Együttműködés</a:t>
            </a:r>
            <a:endParaRPr lang="hu-HU" altLang="hu-HU" sz="3200" dirty="0" smtClean="0"/>
          </a:p>
        </p:txBody>
      </p:sp>
      <p:sp>
        <p:nvSpPr>
          <p:cNvPr id="573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  <p:sp>
        <p:nvSpPr>
          <p:cNvPr id="57348" name="Téglalap 3"/>
          <p:cNvSpPr>
            <a:spLocks noChangeArrowheads="1"/>
          </p:cNvSpPr>
          <p:nvPr/>
        </p:nvSpPr>
        <p:spPr bwMode="auto">
          <a:xfrm>
            <a:off x="319088" y="1600200"/>
            <a:ext cx="85058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800" dirty="0" err="1">
                <a:hlinkClick r:id="rId2"/>
              </a:rPr>
              <a:t>Tanarblog.hu</a:t>
            </a:r>
            <a:endParaRPr lang="hu-HU" altLang="hu-HU" sz="2800" dirty="0"/>
          </a:p>
          <a:p>
            <a:pPr eaLnBrk="1" hangingPunct="1">
              <a:spcBef>
                <a:spcPct val="0"/>
              </a:spcBef>
            </a:pPr>
            <a:r>
              <a:rPr lang="hu-HU" altLang="hu-HU" sz="2800" dirty="0">
                <a:hlinkClick r:id="rId3"/>
              </a:rPr>
              <a:t>digitális módszertár</a:t>
            </a:r>
            <a:r>
              <a:rPr lang="hu-HU" altLang="hu-HU" sz="2800" dirty="0"/>
              <a:t> (</a:t>
            </a:r>
            <a:r>
              <a:rPr lang="hu-HU" altLang="hu-HU" sz="2800" dirty="0" err="1"/>
              <a:t>digitalismodszertar.tka.hu</a:t>
            </a:r>
            <a:r>
              <a:rPr lang="hu-HU" altLang="hu-HU" sz="2800" dirty="0"/>
              <a:t>/)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800" dirty="0">
                <a:hlinkClick r:id="rId4"/>
              </a:rPr>
              <a:t>http://etanar.blog.hu/</a:t>
            </a:r>
            <a:endParaRPr lang="hu-HU" altLang="hu-HU" sz="2800" dirty="0"/>
          </a:p>
          <a:p>
            <a:pPr eaLnBrk="1" hangingPunct="1">
              <a:spcBef>
                <a:spcPct val="0"/>
              </a:spcBef>
            </a:pPr>
            <a:r>
              <a:rPr lang="hu-HU" altLang="hu-HU" sz="2800" dirty="0">
                <a:hlinkClick r:id="rId5"/>
              </a:rPr>
              <a:t>Interaktív oktatástechnikai portál</a:t>
            </a:r>
            <a:r>
              <a:rPr lang="hu-HU" altLang="hu-HU" sz="2800" dirty="0"/>
              <a:t> (</a:t>
            </a:r>
            <a:r>
              <a:rPr lang="hu-HU" altLang="hu-HU" sz="2800" dirty="0" err="1"/>
              <a:t>iot.hu</a:t>
            </a:r>
            <a:r>
              <a:rPr lang="hu-HU" altLang="hu-HU" sz="28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800" dirty="0">
                <a:hlinkClick r:id="rId6"/>
              </a:rPr>
              <a:t>IKT műhely</a:t>
            </a:r>
            <a:r>
              <a:rPr lang="hu-HU" altLang="hu-HU" sz="2800" dirty="0"/>
              <a:t> (</a:t>
            </a:r>
            <a:r>
              <a:rPr lang="hu-HU" altLang="hu-HU" sz="2800" dirty="0" err="1"/>
              <a:t>sulinet.hu</a:t>
            </a:r>
            <a:r>
              <a:rPr lang="hu-HU" altLang="hu-HU" sz="2800" dirty="0"/>
              <a:t>/</a:t>
            </a:r>
            <a:r>
              <a:rPr lang="hu-HU" altLang="hu-HU" sz="2800" dirty="0" err="1"/>
              <a:t>iktmuhely</a:t>
            </a:r>
            <a:r>
              <a:rPr lang="hu-HU" altLang="hu-HU" sz="2800" dirty="0"/>
              <a:t>/)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800" dirty="0">
                <a:hlinkClick r:id="rId7"/>
              </a:rPr>
              <a:t>Digitális nemzedék konferencia </a:t>
            </a:r>
            <a:r>
              <a:rPr lang="hu-HU" altLang="hu-HU" sz="2800" dirty="0"/>
              <a:t>(</a:t>
            </a:r>
            <a:r>
              <a:rPr lang="hu-HU" altLang="hu-HU" sz="2800" dirty="0" err="1"/>
              <a:t>digitalisnemzedek.hu</a:t>
            </a:r>
            <a:r>
              <a:rPr lang="hu-HU" altLang="hu-HU" sz="28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800" dirty="0">
                <a:hlinkClick r:id="rId8"/>
              </a:rPr>
              <a:t>Digitális pedagógus konferencia </a:t>
            </a:r>
            <a:r>
              <a:rPr lang="hu-HU" altLang="hu-HU" sz="2800" dirty="0"/>
              <a:t>(</a:t>
            </a:r>
            <a:r>
              <a:rPr lang="hu-HU" altLang="hu-HU" sz="2800" dirty="0" err="1"/>
              <a:t>digitalispedagogus.hu</a:t>
            </a:r>
            <a:r>
              <a:rPr lang="hu-HU" altLang="hu-HU" sz="2800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800" dirty="0" smtClean="0"/>
              <a:t>Online tanári szoba (</a:t>
            </a:r>
            <a:r>
              <a:rPr lang="hu-HU" altLang="hu-HU" sz="2800" dirty="0" err="1" smtClean="0"/>
              <a:t>Facebook</a:t>
            </a:r>
            <a:r>
              <a:rPr lang="hu-HU" altLang="hu-HU" sz="2800" dirty="0" smtClean="0"/>
              <a:t> csoport, 4387 tag)</a:t>
            </a:r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4752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lépések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Digitális tananyagok használata</a:t>
            </a:r>
          </a:p>
          <a:p>
            <a:r>
              <a:rPr lang="hu-HU" dirty="0" smtClean="0"/>
              <a:t>Digitális osztályterem bevezetése</a:t>
            </a:r>
          </a:p>
          <a:p>
            <a:pPr lvl="1"/>
            <a:r>
              <a:rPr lang="hu-HU" dirty="0" smtClean="0"/>
              <a:t>Tartalommegosztás</a:t>
            </a:r>
          </a:p>
          <a:p>
            <a:pPr lvl="1"/>
            <a:r>
              <a:rPr lang="hu-HU" dirty="0" smtClean="0"/>
              <a:t>Kommunikáció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09120"/>
            <a:ext cx="4562389" cy="2348880"/>
          </a:xfrm>
          <a:prstGeom prst="rect">
            <a:avLst/>
          </a:prstGeom>
        </p:spPr>
      </p:pic>
      <p:pic>
        <p:nvPicPr>
          <p:cNvPr id="23554" name="Picture 2" descr="http://2.bp.blogspot.com/-fr64r3XMvp4/VQ_GfSxq86I/AAAAAAAAGss/iBRc71WbF8M/s1600/2015.03.23.-Class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89002"/>
            <a:ext cx="4283968" cy="23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ím 3"/>
          <p:cNvSpPr>
            <a:spLocks noGrp="1"/>
          </p:cNvSpPr>
          <p:nvPr>
            <p:ph type="ctrTitle"/>
          </p:nvPr>
        </p:nvSpPr>
        <p:spPr>
          <a:xfrm>
            <a:off x="0" y="-1"/>
            <a:ext cx="9143999" cy="10636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800" dirty="0" smtClean="0"/>
              <a:t>Köszönöm a figyelmet!</a:t>
            </a:r>
          </a:p>
        </p:txBody>
      </p:sp>
      <p:sp>
        <p:nvSpPr>
          <p:cNvPr id="58371" name="Alcím 4"/>
          <p:cNvSpPr>
            <a:spLocks noGrp="1"/>
          </p:cNvSpPr>
          <p:nvPr>
            <p:ph type="subTitle" idx="1"/>
          </p:nvPr>
        </p:nvSpPr>
        <p:spPr>
          <a:xfrm>
            <a:off x="2298700" y="9477375"/>
            <a:ext cx="6858000" cy="1655763"/>
          </a:xfrm>
        </p:spPr>
        <p:txBody>
          <a:bodyPr/>
          <a:lstStyle/>
          <a:p>
            <a:pPr eaLnBrk="1" hangingPunct="1"/>
            <a:r>
              <a:rPr lang="hu-HU" altLang="hu-HU" smtClean="0"/>
              <a:t>Hülber László</a:t>
            </a:r>
            <a:br>
              <a:rPr lang="hu-HU" altLang="hu-HU" smtClean="0"/>
            </a:br>
            <a:r>
              <a:rPr lang="hu-HU" altLang="hu-HU" smtClean="0"/>
              <a:t>hulber.laszlo@gmail.com</a:t>
            </a:r>
          </a:p>
        </p:txBody>
      </p:sp>
      <p:pic>
        <p:nvPicPr>
          <p:cNvPr id="58372" name="Picture 2" descr="http://aplusitech.com/wp-content/uploads/2013/07/SMART_A-Plus-Interactive-Technologies-Special-Education-Common-Core-Collaboration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93813"/>
            <a:ext cx="5905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églalap 5"/>
          <p:cNvSpPr>
            <a:spLocks noChangeArrowheads="1"/>
          </p:cNvSpPr>
          <p:nvPr/>
        </p:nvSpPr>
        <p:spPr bwMode="auto">
          <a:xfrm>
            <a:off x="2195736" y="5104790"/>
            <a:ext cx="457200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Hülber László</a:t>
            </a:r>
          </a:p>
          <a:p>
            <a:pPr algn="ctr">
              <a:spcBef>
                <a:spcPct val="0"/>
              </a:spcBef>
              <a:buNone/>
            </a:pPr>
            <a:r>
              <a:rPr lang="hu-HU" altLang="hu-HU" sz="1800" i="1" dirty="0"/>
              <a:t>ELTE PPK Neveléstudományi Intézet</a:t>
            </a:r>
            <a:br>
              <a:rPr lang="hu-HU" altLang="hu-HU" sz="1800" i="1" dirty="0"/>
            </a:br>
            <a:r>
              <a:rPr lang="hu-HU" altLang="hu-HU" sz="1800" i="1" dirty="0"/>
              <a:t>Információs </a:t>
            </a:r>
            <a:r>
              <a:rPr lang="hu-HU" altLang="hu-HU" sz="1800" i="1" dirty="0" smtClean="0"/>
              <a:t>Társadalom</a:t>
            </a:r>
            <a:br>
              <a:rPr lang="hu-HU" altLang="hu-HU" sz="1800" i="1" dirty="0" smtClean="0"/>
            </a:br>
            <a:r>
              <a:rPr lang="hu-HU" altLang="hu-HU" sz="1800" i="1" dirty="0" smtClean="0"/>
              <a:t>Oktató- </a:t>
            </a:r>
            <a:r>
              <a:rPr lang="hu-HU" altLang="hu-HU" sz="1800" i="1" dirty="0"/>
              <a:t>és Kutatócsoport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 smtClean="0">
                <a:solidFill>
                  <a:schemeClr val="accent2"/>
                </a:solidFill>
              </a:rPr>
              <a:t>hulber.laszlo</a:t>
            </a:r>
            <a:r>
              <a:rPr lang="hu-HU" altLang="hu-HU" sz="1800" dirty="0" smtClean="0">
                <a:solidFill>
                  <a:schemeClr val="accent2"/>
                </a:solidFill>
              </a:rPr>
              <a:t>@</a:t>
            </a:r>
            <a:r>
              <a:rPr lang="hu-HU" altLang="hu-HU" sz="1800" dirty="0" err="1" smtClean="0">
                <a:solidFill>
                  <a:schemeClr val="accent2"/>
                </a:solidFill>
              </a:rPr>
              <a:t>ppk.elte.hu</a:t>
            </a:r>
            <a:endParaRPr lang="hu-HU" altLang="hu-HU" sz="1800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>
                <a:hlinkClick r:id="rId3"/>
              </a:rPr>
              <a:t>etanar.blog.hu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41829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altLang="hu-HU" dirty="0" smtClean="0"/>
              <a:t>Források</a:t>
            </a:r>
          </a:p>
        </p:txBody>
      </p:sp>
      <p:sp>
        <p:nvSpPr>
          <p:cNvPr id="59395" name="Tartalom helye 2"/>
          <p:cNvSpPr>
            <a:spLocks noGrp="1"/>
          </p:cNvSpPr>
          <p:nvPr>
            <p:ph idx="1"/>
          </p:nvPr>
        </p:nvSpPr>
        <p:spPr>
          <a:xfrm>
            <a:off x="250825" y="1268413"/>
            <a:ext cx="9144000" cy="4525962"/>
          </a:xfrm>
        </p:spPr>
        <p:txBody>
          <a:bodyPr/>
          <a:lstStyle/>
          <a:p>
            <a:r>
              <a:rPr lang="hu-HU" altLang="hu-HU" sz="2000" dirty="0" smtClean="0"/>
              <a:t>Csepeli </a:t>
            </a:r>
            <a:r>
              <a:rPr lang="hu-HU" altLang="hu-HU" sz="2000" dirty="0" smtClean="0"/>
              <a:t>György és </a:t>
            </a:r>
            <a:r>
              <a:rPr lang="hu-HU" altLang="hu-HU" sz="2000" dirty="0" err="1" smtClean="0"/>
              <a:t>Prazsák</a:t>
            </a:r>
            <a:r>
              <a:rPr lang="hu-HU" altLang="hu-HU" sz="2000" dirty="0" smtClean="0"/>
              <a:t> Gergő (2010): </a:t>
            </a:r>
            <a:r>
              <a:rPr lang="hu-HU" altLang="hu-HU" sz="2000" i="1" dirty="0" smtClean="0"/>
              <a:t>Örök visszatérés? Társadalom az információs korban</a:t>
            </a:r>
            <a:r>
              <a:rPr lang="hu-HU" altLang="hu-HU" sz="2000" dirty="0" smtClean="0"/>
              <a:t>. Budapest: </a:t>
            </a:r>
            <a:r>
              <a:rPr lang="hu-HU" altLang="hu-HU" sz="2000" dirty="0" err="1" smtClean="0"/>
              <a:t>Jószöveg</a:t>
            </a:r>
            <a:r>
              <a:rPr lang="hu-HU" altLang="hu-HU" sz="2000" dirty="0" smtClean="0"/>
              <a:t>.</a:t>
            </a:r>
          </a:p>
          <a:p>
            <a:r>
              <a:rPr lang="en-GB" altLang="hu-HU" sz="2000" dirty="0" smtClean="0"/>
              <a:t>Gartner Research (2012): </a:t>
            </a:r>
            <a:r>
              <a:rPr lang="en-GB" altLang="hu-HU" sz="2000" i="1" dirty="0" smtClean="0"/>
              <a:t>Hype Cycle for Emerging Technologies</a:t>
            </a:r>
            <a:r>
              <a:rPr lang="en-GB" altLang="hu-HU" sz="2000" dirty="0" smtClean="0"/>
              <a:t>.</a:t>
            </a:r>
            <a:endParaRPr lang="hu-HU" altLang="hu-HU" sz="2000" dirty="0" smtClean="0"/>
          </a:p>
          <a:p>
            <a:r>
              <a:rPr lang="hu-HU" altLang="hu-HU" sz="2000" dirty="0" smtClean="0"/>
              <a:t>Hunya Márta (2013): </a:t>
            </a:r>
            <a:r>
              <a:rPr lang="hu-HU" altLang="hu-HU" sz="2000" i="1" dirty="0" err="1" smtClean="0"/>
              <a:t>IKT-felmérés</a:t>
            </a:r>
            <a:r>
              <a:rPr lang="hu-HU" altLang="hu-HU" sz="2000" i="1" dirty="0" smtClean="0"/>
              <a:t> az európai iskolákban</a:t>
            </a:r>
            <a:r>
              <a:rPr lang="hu-HU" altLang="hu-HU" sz="2000" dirty="0" smtClean="0"/>
              <a:t>.</a:t>
            </a:r>
          </a:p>
          <a:p>
            <a:r>
              <a:rPr lang="en-US" altLang="hu-HU" sz="2000" dirty="0" smtClean="0"/>
              <a:t>ISTE.NET-T </a:t>
            </a:r>
            <a:r>
              <a:rPr lang="en-US" altLang="hu-HU" sz="2000" dirty="0" smtClean="0"/>
              <a:t>(2011): </a:t>
            </a:r>
            <a:r>
              <a:rPr lang="en-US" altLang="hu-HU" sz="2000" i="1" dirty="0" smtClean="0"/>
              <a:t>National Educational Technology Standards for Teachers</a:t>
            </a:r>
            <a:r>
              <a:rPr lang="en-US" altLang="hu-HU" sz="2000" dirty="0" smtClean="0"/>
              <a:t>. International Society for Technology in Education</a:t>
            </a:r>
            <a:r>
              <a:rPr lang="en-US" altLang="hu-HU" sz="2000" dirty="0" smtClean="0"/>
              <a:t>.</a:t>
            </a:r>
            <a:endParaRPr lang="hu-HU" altLang="hu-HU" sz="2000" dirty="0" smtClean="0"/>
          </a:p>
          <a:p>
            <a:r>
              <a:rPr lang="hu-HU" altLang="hu-HU" sz="2000" dirty="0"/>
              <a:t>Lévai Dóra (2013): A digitális állampolgárság és digitális műveltség kompetenciája a pedagógus tevékenységéhez kapcsolódóan. </a:t>
            </a:r>
            <a:r>
              <a:rPr lang="hu-HU" altLang="hu-HU" sz="2000" i="1" dirty="0" err="1"/>
              <a:t>Oktatás-Informatika</a:t>
            </a:r>
            <a:r>
              <a:rPr lang="hu-HU" altLang="hu-HU" sz="2000" dirty="0"/>
              <a:t>, </a:t>
            </a:r>
            <a:r>
              <a:rPr lang="hu-HU" altLang="hu-HU" sz="2000" b="1" dirty="0"/>
              <a:t>4</a:t>
            </a:r>
            <a:r>
              <a:rPr lang="hu-HU" altLang="hu-HU" sz="2000" dirty="0"/>
              <a:t>. 1-2. </a:t>
            </a:r>
            <a:r>
              <a:rPr lang="hu-HU" altLang="hu-HU" sz="2000" dirty="0" err="1"/>
              <a:t>sz</a:t>
            </a:r>
            <a:endParaRPr lang="hu-HU" altLang="hu-HU" sz="2000" dirty="0"/>
          </a:p>
          <a:p>
            <a:r>
              <a:rPr lang="hu-HU" altLang="hu-HU" sz="2000" dirty="0"/>
              <a:t>Ollé János (2014): Információs társadalom és oktatás, az oktatási kultúra változása. </a:t>
            </a:r>
            <a:r>
              <a:rPr lang="hu-HU" altLang="hu-HU" sz="2000" dirty="0" err="1">
                <a:hlinkClick r:id="rId3"/>
              </a:rPr>
              <a:t>YouTube</a:t>
            </a:r>
            <a:endParaRPr lang="hu-HU" altLang="hu-HU" sz="2000" dirty="0"/>
          </a:p>
          <a:p>
            <a:r>
              <a:rPr lang="hu-HU" altLang="hu-HU" sz="2000" dirty="0"/>
              <a:t>Ollé János (2015): Információs esélyegyenlőtlenség. </a:t>
            </a:r>
            <a:r>
              <a:rPr lang="hu-HU" altLang="hu-HU" sz="2000" dirty="0" err="1">
                <a:hlinkClick r:id="rId4"/>
              </a:rPr>
              <a:t>YouTube</a:t>
            </a:r>
            <a:r>
              <a:rPr lang="hu-HU" altLang="hu-HU" sz="2000" dirty="0"/>
              <a:t>.</a:t>
            </a:r>
          </a:p>
          <a:p>
            <a:endParaRPr lang="hu-HU" altLang="hu-HU" sz="2000" dirty="0" smtClean="0"/>
          </a:p>
          <a:p>
            <a:endParaRPr lang="hu-HU" altLang="hu-HU" sz="2000" dirty="0" smtClean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425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748"/>
            <a:ext cx="9144125" cy="170046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Információs társadalom,</a:t>
            </a:r>
            <a:br>
              <a:rPr lang="hu-HU" sz="3200" dirty="0" smtClean="0"/>
            </a:br>
            <a:r>
              <a:rPr lang="hu-HU" sz="3200" dirty="0" smtClean="0"/>
              <a:t>gyorsuló változások kora</a:t>
            </a:r>
            <a:endParaRPr lang="hu-HU" sz="3200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18347" y="2060898"/>
            <a:ext cx="7942195" cy="4041162"/>
          </a:xfrm>
        </p:spPr>
        <p:txBody>
          <a:bodyPr>
            <a:normAutofit/>
          </a:bodyPr>
          <a:lstStyle/>
          <a:p>
            <a:r>
              <a:rPr lang="hu-HU" sz="2800" dirty="0">
                <a:effectLst/>
              </a:rPr>
              <a:t>L</a:t>
            </a:r>
            <a:r>
              <a:rPr lang="hu-HU" sz="2800" dirty="0" smtClean="0">
                <a:effectLst/>
              </a:rPr>
              <a:t>eggyorsabb </a:t>
            </a:r>
            <a:r>
              <a:rPr lang="hu-HU" sz="2800" dirty="0">
                <a:effectLst/>
              </a:rPr>
              <a:t>és </a:t>
            </a:r>
            <a:r>
              <a:rPr lang="hu-HU" sz="2800" dirty="0" smtClean="0">
                <a:effectLst/>
              </a:rPr>
              <a:t>legdinamikusabb változások</a:t>
            </a:r>
          </a:p>
          <a:p>
            <a:r>
              <a:rPr lang="hu-HU" sz="2800" dirty="0" smtClean="0">
                <a:effectLst/>
              </a:rPr>
              <a:t>Információs forradalom ereje</a:t>
            </a:r>
          </a:p>
          <a:p>
            <a:r>
              <a:rPr lang="hu-HU" sz="2800" dirty="0" smtClean="0">
                <a:effectLst/>
              </a:rPr>
              <a:t>Jelentőségének bizonyítékai</a:t>
            </a:r>
          </a:p>
          <a:p>
            <a:endParaRPr lang="hu-HU" sz="2800" dirty="0">
              <a:effectLst/>
            </a:endParaRPr>
          </a:p>
          <a:p>
            <a:r>
              <a:rPr lang="hu-HU" sz="2800" dirty="0" smtClean="0">
                <a:effectLst/>
              </a:rPr>
              <a:t>Érezzük vagy </a:t>
            </a:r>
            <a:r>
              <a:rPr lang="hu-HU" sz="2800" dirty="0" err="1" smtClean="0">
                <a:effectLst/>
              </a:rPr>
              <a:t>trivializáljuk</a:t>
            </a:r>
            <a:r>
              <a:rPr lang="hu-HU" sz="2800" dirty="0" smtClean="0">
                <a:effectLst/>
              </a:rPr>
              <a:t> a változásokat?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463"/>
            <a:ext cx="9144125" cy="5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Információs társadalomban az iskola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P</a:t>
            </a:r>
            <a:r>
              <a:rPr lang="hu-HU" dirty="0" smtClean="0"/>
              <a:t>edagógusok </a:t>
            </a:r>
            <a:r>
              <a:rPr lang="hu-HU" dirty="0"/>
              <a:t>IKT kompetenciájával szembeni elvárások </a:t>
            </a:r>
            <a:r>
              <a:rPr lang="hu-HU" dirty="0" smtClean="0"/>
              <a:t>felértékelődtek</a:t>
            </a:r>
          </a:p>
          <a:p>
            <a:pPr lvl="1"/>
            <a:r>
              <a:rPr lang="hu-HU" i="1" dirty="0"/>
              <a:t>National </a:t>
            </a:r>
            <a:r>
              <a:rPr lang="hu-HU" i="1" dirty="0" err="1"/>
              <a:t>Educational</a:t>
            </a:r>
            <a:r>
              <a:rPr lang="hu-HU" i="1" dirty="0"/>
              <a:t> </a:t>
            </a:r>
            <a:r>
              <a:rPr lang="hu-HU" i="1" dirty="0" err="1"/>
              <a:t>Technology</a:t>
            </a:r>
            <a:r>
              <a:rPr lang="hu-HU" i="1" dirty="0"/>
              <a:t> </a:t>
            </a:r>
            <a:r>
              <a:rPr lang="hu-HU" i="1" dirty="0" err="1"/>
              <a:t>Standards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Teachers</a:t>
            </a:r>
            <a:r>
              <a:rPr lang="hu-HU" i="1" dirty="0"/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i="1" dirty="0">
                <a:solidFill>
                  <a:schemeClr val="bg1">
                    <a:lumMod val="65000"/>
                  </a:schemeClr>
                </a:solidFill>
              </a:rPr>
              <a:t>ISTE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, 2000; 2011)</a:t>
            </a:r>
          </a:p>
          <a:p>
            <a:pPr lvl="1"/>
            <a:r>
              <a:rPr lang="hu-HU" i="1" dirty="0"/>
              <a:t>UNESCO ICT </a:t>
            </a:r>
            <a:r>
              <a:rPr lang="hu-HU" i="1" dirty="0" err="1"/>
              <a:t>Competency</a:t>
            </a:r>
            <a:r>
              <a:rPr lang="hu-HU" i="1" dirty="0"/>
              <a:t> </a:t>
            </a:r>
            <a:r>
              <a:rPr lang="hu-HU" i="1" dirty="0" err="1"/>
              <a:t>Standards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 smtClean="0"/>
              <a:t>Teachers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i="1" dirty="0" smtClean="0">
                <a:solidFill>
                  <a:schemeClr val="bg1">
                    <a:lumMod val="65000"/>
                  </a:schemeClr>
                </a:solidFill>
              </a:rPr>
              <a:t>UNESCO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2008)</a:t>
            </a:r>
          </a:p>
          <a:p>
            <a:pPr lvl="1"/>
            <a:r>
              <a:rPr lang="hu-HU" i="1" dirty="0" err="1" smtClean="0"/>
              <a:t>Common</a:t>
            </a:r>
            <a:r>
              <a:rPr lang="hu-HU" i="1" dirty="0" smtClean="0"/>
              <a:t> </a:t>
            </a:r>
            <a:r>
              <a:rPr lang="hu-HU" i="1" dirty="0"/>
              <a:t>European Framework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Teachers</a:t>
            </a:r>
            <a:r>
              <a:rPr lang="hu-HU" i="1" dirty="0"/>
              <a:t>’ Professional </a:t>
            </a:r>
            <a:r>
              <a:rPr lang="hu-HU" i="1" dirty="0" err="1"/>
              <a:t>Profile</a:t>
            </a:r>
            <a:r>
              <a:rPr lang="hu-HU" i="1" dirty="0"/>
              <a:t> </a:t>
            </a:r>
            <a:r>
              <a:rPr lang="hu-HU" i="1" dirty="0" err="1"/>
              <a:t>in</a:t>
            </a:r>
            <a:r>
              <a:rPr lang="hu-HU" i="1" dirty="0"/>
              <a:t> ICT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smtClean="0"/>
              <a:t>Education</a:t>
            </a:r>
            <a:r>
              <a:rPr lang="hu-HU" i="1" dirty="0"/>
              <a:t/>
            </a:r>
            <a:br>
              <a:rPr lang="hu-HU" i="1" dirty="0"/>
            </a:b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i="1" dirty="0" err="1">
                <a:solidFill>
                  <a:schemeClr val="bg1">
                    <a:lumMod val="65000"/>
                  </a:schemeClr>
                </a:solidFill>
              </a:rPr>
              <a:t>uTeacher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, 2005)</a:t>
            </a:r>
          </a:p>
          <a:p>
            <a:pPr lvl="1"/>
            <a:r>
              <a:rPr lang="hu-HU" dirty="0" smtClean="0"/>
              <a:t>Stb.</a:t>
            </a:r>
            <a:endParaRPr lang="hu-HU" dirty="0"/>
          </a:p>
        </p:txBody>
      </p:sp>
      <p:pic>
        <p:nvPicPr>
          <p:cNvPr id="4" name="Picture 5" descr="http://www.swivl.com/wp-content/uploads/2013/06/ISTE-blog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9" t="16611" r="27762" b="10815"/>
          <a:stretch>
            <a:fillRect/>
          </a:stretch>
        </p:blipFill>
        <p:spPr bwMode="auto">
          <a:xfrm>
            <a:off x="5436096" y="5157192"/>
            <a:ext cx="18716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93028"/>
          </a:xfrm>
        </p:spPr>
        <p:txBody>
          <a:bodyPr>
            <a:normAutofit/>
          </a:bodyPr>
          <a:lstStyle/>
          <a:p>
            <a:r>
              <a:rPr lang="hu-HU" sz="3200" dirty="0"/>
              <a:t>Pedagógusok IKT </a:t>
            </a:r>
            <a:r>
              <a:rPr lang="hu-HU" sz="3200" dirty="0" smtClean="0"/>
              <a:t>kompetenciájával</a:t>
            </a:r>
            <a:br>
              <a:rPr lang="hu-HU" sz="3200" dirty="0" smtClean="0"/>
            </a:br>
            <a:r>
              <a:rPr lang="hu-HU" sz="3200" dirty="0" smtClean="0"/>
              <a:t>szembeni </a:t>
            </a:r>
            <a:r>
              <a:rPr lang="hu-HU" sz="3200" dirty="0"/>
              <a:t>elvárások </a:t>
            </a:r>
            <a:r>
              <a:rPr lang="hu-HU" sz="3200" dirty="0" smtClean="0"/>
              <a:t>közös </a:t>
            </a:r>
            <a:r>
              <a:rPr lang="hu-HU" sz="3200" dirty="0" smtClean="0"/>
              <a:t>pontjai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IKT eszközökkel kapcsolatos ismeretek</a:t>
            </a:r>
          </a:p>
          <a:p>
            <a:r>
              <a:rPr lang="hu-HU" sz="2800" dirty="0"/>
              <a:t>T</a:t>
            </a:r>
            <a:r>
              <a:rPr lang="hu-HU" sz="2800" dirty="0" smtClean="0"/>
              <a:t>echnológiában </a:t>
            </a:r>
            <a:r>
              <a:rPr lang="hu-HU" sz="2800" dirty="0"/>
              <a:t>bővelkedő </a:t>
            </a:r>
            <a:r>
              <a:rPr lang="hu-HU" sz="2800" dirty="0" smtClean="0"/>
              <a:t>(munkahelyi környezetet szimuláló) tanulási környezet biztosítása</a:t>
            </a:r>
          </a:p>
          <a:p>
            <a:r>
              <a:rPr lang="hu-HU" sz="2800" dirty="0"/>
              <a:t>A</a:t>
            </a:r>
            <a:r>
              <a:rPr lang="hu-HU" sz="2800" dirty="0" smtClean="0"/>
              <a:t>z </a:t>
            </a:r>
            <a:r>
              <a:rPr lang="hu-HU" sz="2800" dirty="0"/>
              <a:t>osztálytermi munka </a:t>
            </a:r>
            <a:r>
              <a:rPr lang="hu-HU" sz="2800" dirty="0" smtClean="0"/>
              <a:t>szervezésére, </a:t>
            </a:r>
            <a:r>
              <a:rPr lang="hu-HU" sz="2800" dirty="0"/>
              <a:t>a tanulók </a:t>
            </a:r>
            <a:r>
              <a:rPr lang="hu-HU" sz="2800" dirty="0" smtClean="0"/>
              <a:t>értékelésére, az oktatás adminisztrációjára  </a:t>
            </a:r>
            <a:r>
              <a:rPr lang="hu-HU" sz="2800" dirty="0" err="1" smtClean="0"/>
              <a:t>IKT-használat</a:t>
            </a:r>
            <a:endParaRPr lang="hu-HU" sz="2800" dirty="0" smtClean="0"/>
          </a:p>
          <a:p>
            <a:r>
              <a:rPr lang="hu-HU" sz="2800" dirty="0" smtClean="0"/>
              <a:t>Folyamatos önképzés</a:t>
            </a:r>
          </a:p>
          <a:p>
            <a:r>
              <a:rPr lang="hu-HU" sz="2800" dirty="0" smtClean="0"/>
              <a:t>Digitális </a:t>
            </a:r>
            <a:r>
              <a:rPr lang="hu-HU" sz="2800" dirty="0"/>
              <a:t>állampolgárságra </a:t>
            </a:r>
            <a:r>
              <a:rPr lang="hu-HU" sz="1600" dirty="0">
                <a:solidFill>
                  <a:prstClr val="white">
                    <a:lumMod val="65000"/>
                  </a:prstClr>
                </a:solidFill>
              </a:rPr>
              <a:t>(</a:t>
            </a:r>
            <a:r>
              <a:rPr lang="hu-HU" sz="1600" i="1" dirty="0">
                <a:solidFill>
                  <a:prstClr val="white">
                    <a:lumMod val="65000"/>
                  </a:prstClr>
                </a:solidFill>
              </a:rPr>
              <a:t>Lévai</a:t>
            </a:r>
            <a:r>
              <a:rPr lang="hu-HU" sz="1600" dirty="0">
                <a:solidFill>
                  <a:prstClr val="white">
                    <a:lumMod val="65000"/>
                  </a:prstClr>
                </a:solidFill>
              </a:rPr>
              <a:t>, 2013; </a:t>
            </a:r>
            <a:r>
              <a:rPr lang="hu-HU" sz="1600" i="1" dirty="0">
                <a:solidFill>
                  <a:prstClr val="white">
                    <a:lumMod val="65000"/>
                  </a:prstClr>
                </a:solidFill>
              </a:rPr>
              <a:t>Ollé</a:t>
            </a:r>
            <a:r>
              <a:rPr lang="hu-HU" sz="1600" dirty="0">
                <a:solidFill>
                  <a:prstClr val="white">
                    <a:lumMod val="65000"/>
                  </a:prstClr>
                </a:solidFill>
              </a:rPr>
              <a:t>, 2012) </a:t>
            </a:r>
            <a:r>
              <a:rPr lang="hu-HU" sz="2800" dirty="0" smtClean="0"/>
              <a:t>nevelés tanári példamutatással</a:t>
            </a:r>
            <a:endParaRPr lang="hu-HU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NAT-2012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Integrált formában értelmezi a IKT műveltség területét </a:t>
            </a:r>
          </a:p>
          <a:p>
            <a:pPr lvl="1"/>
            <a:r>
              <a:rPr lang="hu-HU" dirty="0" smtClean="0"/>
              <a:t>Informatika órák drasztikus lecsökkentése</a:t>
            </a:r>
          </a:p>
          <a:p>
            <a:pPr lvl="1"/>
            <a:r>
              <a:rPr lang="hu-HU" dirty="0" smtClean="0"/>
              <a:t>Minden műveltségi területen megjelenő IKT szerep</a:t>
            </a:r>
          </a:p>
          <a:p>
            <a:pPr lvl="1"/>
            <a:r>
              <a:rPr lang="hu-HU" dirty="0"/>
              <a:t>„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” helyett „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” </a:t>
            </a:r>
            <a:r>
              <a:rPr lang="hu-HU" dirty="0" smtClean="0"/>
              <a:t>koncepció</a:t>
            </a:r>
          </a:p>
          <a:p>
            <a:pPr lvl="1"/>
            <a:endParaRPr lang="hu-HU" dirty="0"/>
          </a:p>
          <a:p>
            <a:r>
              <a:rPr lang="hu-HU" dirty="0" smtClean="0"/>
              <a:t>„informatikai </a:t>
            </a:r>
            <a:r>
              <a:rPr lang="hu-HU" dirty="0"/>
              <a:t>ismeretek </a:t>
            </a:r>
            <a:r>
              <a:rPr lang="hu-HU" dirty="0" smtClean="0"/>
              <a:t>oktatásának összekeverése </a:t>
            </a:r>
            <a:r>
              <a:rPr lang="hu-HU" dirty="0"/>
              <a:t>az </a:t>
            </a:r>
            <a:r>
              <a:rPr lang="hu-HU" dirty="0" err="1"/>
              <a:t>IKT-s</a:t>
            </a:r>
            <a:r>
              <a:rPr lang="hu-HU" dirty="0"/>
              <a:t> ismeretek </a:t>
            </a:r>
            <a:r>
              <a:rPr lang="hu-HU" dirty="0" smtClean="0"/>
              <a:t>alkalmazásával” </a:t>
            </a:r>
            <a:r>
              <a:rPr lang="hu-HU" sz="19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900" i="1" dirty="0" err="1">
                <a:solidFill>
                  <a:schemeClr val="bg1">
                    <a:lumMod val="65000"/>
                  </a:schemeClr>
                </a:solidFill>
              </a:rPr>
              <a:t>Kőrösné</a:t>
            </a:r>
            <a:r>
              <a:rPr lang="hu-HU" sz="1900" dirty="0">
                <a:solidFill>
                  <a:schemeClr val="bg1">
                    <a:lumMod val="65000"/>
                  </a:schemeClr>
                </a:solidFill>
              </a:rPr>
              <a:t>, 2012)</a:t>
            </a:r>
          </a:p>
          <a:p>
            <a:endParaRPr lang="hu-HU" dirty="0"/>
          </a:p>
          <a:p>
            <a:r>
              <a:rPr lang="hu-HU" dirty="0" smtClean="0"/>
              <a:t>Infrastruktúra?</a:t>
            </a:r>
          </a:p>
          <a:p>
            <a:r>
              <a:rPr lang="hu-HU" dirty="0" smtClean="0"/>
              <a:t>Képzettség? -&gt; Nem állnak rendelkezésre a továbbképzésekről hatásvizsgálatok </a:t>
            </a:r>
            <a:r>
              <a:rPr lang="hu-HU" sz="19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900" i="1" dirty="0">
                <a:solidFill>
                  <a:schemeClr val="bg1">
                    <a:lumMod val="65000"/>
                  </a:schemeClr>
                </a:solidFill>
              </a:rPr>
              <a:t>Molnár</a:t>
            </a:r>
            <a:r>
              <a:rPr lang="hu-HU" sz="1900" dirty="0">
                <a:solidFill>
                  <a:schemeClr val="bg1">
                    <a:lumMod val="65000"/>
                  </a:schemeClr>
                </a:solidFill>
              </a:rPr>
              <a:t> és </a:t>
            </a:r>
            <a:r>
              <a:rPr lang="hu-HU" sz="1900" i="1" dirty="0">
                <a:solidFill>
                  <a:schemeClr val="bg1">
                    <a:lumMod val="65000"/>
                  </a:schemeClr>
                </a:solidFill>
              </a:rPr>
              <a:t>Kárpáti</a:t>
            </a:r>
            <a:r>
              <a:rPr lang="hu-HU" sz="1900" dirty="0">
                <a:solidFill>
                  <a:schemeClr val="bg1">
                    <a:lumMod val="65000"/>
                  </a:schemeClr>
                </a:solidFill>
              </a:rPr>
              <a:t>, 2012</a:t>
            </a:r>
            <a:r>
              <a:rPr lang="hu-HU" sz="19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hu-HU" sz="1950" dirty="0"/>
              <a:t/>
            </a:r>
            <a:br>
              <a:rPr lang="hu-HU" sz="1950" dirty="0"/>
            </a:br>
            <a:r>
              <a:rPr lang="hu-HU" dirty="0" smtClean="0"/>
              <a:t>-&gt; </a:t>
            </a:r>
            <a:r>
              <a:rPr lang="hu-HU" dirty="0" err="1" smtClean="0"/>
              <a:t>eLEMÉR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dirty="0" smtClean="0"/>
              <a:t>Külföldi helyzetkép sem egységes -&gt; </a:t>
            </a:r>
            <a:r>
              <a:rPr lang="hu-HU" dirty="0" err="1" smtClean="0"/>
              <a:t>komputációs</a:t>
            </a:r>
            <a:r>
              <a:rPr lang="hu-HU" dirty="0" smtClean="0"/>
              <a:t> gondolkodás</a:t>
            </a:r>
            <a:endParaRPr lang="hu-HU" dirty="0"/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324583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23863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 smtClean="0"/>
              <a:t>Mit feltételezünk a diákokról?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9838"/>
            <a:ext cx="8447088" cy="47815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sz="2800" dirty="0" smtClean="0"/>
              <a:t>Generációs elméletek -&gt; Magas </a:t>
            </a:r>
            <a:r>
              <a:rPr lang="hu-HU" sz="2800" dirty="0" smtClean="0"/>
              <a:t>IKT műveltséget</a:t>
            </a:r>
          </a:p>
          <a:p>
            <a:pPr eaLnBrk="1" hangingPunct="1">
              <a:defRPr/>
            </a:pPr>
            <a:endParaRPr lang="hu-HU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hu-HU" sz="2400" i="1" dirty="0" smtClean="0"/>
              <a:t>ACER</a:t>
            </a:r>
            <a:r>
              <a:rPr lang="hu-HU" sz="2400" dirty="0" smtClean="0"/>
              <a:t> (2012):</a:t>
            </a:r>
          </a:p>
          <a:p>
            <a:pPr eaLnBrk="1" hangingPunct="1">
              <a:defRPr/>
            </a:pPr>
            <a:r>
              <a:rPr lang="hu-HU" sz="2400" dirty="0" smtClean="0"/>
              <a:t>Az IKT műveltség az a </a:t>
            </a:r>
            <a:r>
              <a:rPr lang="hu-HU" sz="2400" dirty="0" err="1" smtClean="0"/>
              <a:t>konstruktum</a:t>
            </a:r>
            <a:r>
              <a:rPr lang="hu-HU" sz="2400" dirty="0" smtClean="0"/>
              <a:t>, amely a tudásalapú társadalomban való hatékony részvétel érdekében</a:t>
            </a:r>
          </a:p>
          <a:p>
            <a:pPr lvl="1" eaLnBrk="1" hangingPunct="1">
              <a:defRPr/>
            </a:pPr>
            <a:r>
              <a:rPr lang="hu-HU" sz="2000" dirty="0" smtClean="0"/>
              <a:t>az </a:t>
            </a:r>
            <a:r>
              <a:rPr lang="hu-HU" sz="2000" dirty="0" smtClean="0">
                <a:solidFill>
                  <a:srgbClr val="FF0000"/>
                </a:solidFill>
              </a:rPr>
              <a:t>infokommunikációs eszközök</a:t>
            </a:r>
            <a:r>
              <a:rPr lang="hu-HU" sz="2000" dirty="0" smtClean="0"/>
              <a:t>nek és hálózatoknak a </a:t>
            </a:r>
            <a:r>
              <a:rPr lang="hu-HU" sz="2000" dirty="0" smtClean="0">
                <a:solidFill>
                  <a:srgbClr val="FF0000"/>
                </a:solidFill>
              </a:rPr>
              <a:t>magabiztos használat</a:t>
            </a:r>
            <a:r>
              <a:rPr lang="hu-HU" sz="2000" dirty="0" smtClean="0"/>
              <a:t>át jelenti,</a:t>
            </a:r>
          </a:p>
          <a:p>
            <a:pPr lvl="1" eaLnBrk="1" hangingPunct="1">
              <a:defRPr/>
            </a:pPr>
            <a:r>
              <a:rPr lang="hu-HU" sz="2000" dirty="0" smtClean="0"/>
              <a:t>melynek során az egyén </a:t>
            </a:r>
            <a:r>
              <a:rPr lang="hu-HU" sz="2000" dirty="0" smtClean="0">
                <a:solidFill>
                  <a:srgbClr val="FF0000"/>
                </a:solidFill>
              </a:rPr>
              <a:t>meghatározza információ-szükségletét</a:t>
            </a:r>
            <a:r>
              <a:rPr lang="hu-HU" sz="2000" dirty="0" smtClean="0"/>
              <a:t>,</a:t>
            </a:r>
          </a:p>
          <a:p>
            <a:pPr lvl="1" eaLnBrk="1" hangingPunct="1">
              <a:defRPr/>
            </a:pPr>
            <a:r>
              <a:rPr lang="hu-HU" sz="2000" dirty="0" smtClean="0">
                <a:solidFill>
                  <a:srgbClr val="FF0000"/>
                </a:solidFill>
              </a:rPr>
              <a:t>hozzáfér az információhoz, rendszerezi,</a:t>
            </a:r>
            <a:br>
              <a:rPr lang="hu-HU" sz="2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FF0000"/>
                </a:solidFill>
              </a:rPr>
              <a:t>integrálja, értékeli </a:t>
            </a:r>
            <a:r>
              <a:rPr lang="hu-HU" sz="2000" dirty="0" smtClean="0"/>
              <a:t>azt,</a:t>
            </a:r>
          </a:p>
          <a:p>
            <a:pPr lvl="1" eaLnBrk="1" hangingPunct="1">
              <a:defRPr/>
            </a:pPr>
            <a:r>
              <a:rPr lang="hu-HU" sz="2000" dirty="0" smtClean="0"/>
              <a:t>valamint </a:t>
            </a:r>
            <a:r>
              <a:rPr lang="hu-HU" sz="2000" dirty="0" smtClean="0">
                <a:solidFill>
                  <a:srgbClr val="FF0000"/>
                </a:solidFill>
              </a:rPr>
              <a:t>új információt hoz létre</a:t>
            </a:r>
            <a:r>
              <a:rPr lang="hu-HU" sz="2000" dirty="0" smtClean="0"/>
              <a:t>,</a:t>
            </a:r>
          </a:p>
          <a:p>
            <a:pPr lvl="1" eaLnBrk="1" hangingPunct="1">
              <a:defRPr/>
            </a:pPr>
            <a:r>
              <a:rPr lang="hu-HU" sz="2000" dirty="0" smtClean="0"/>
              <a:t>és azt másokkal kommunikáció útján</a:t>
            </a:r>
            <a:br>
              <a:rPr lang="hu-HU" sz="2000" dirty="0" smtClean="0"/>
            </a:br>
            <a:r>
              <a:rPr lang="hu-HU" sz="2000" dirty="0" smtClean="0">
                <a:solidFill>
                  <a:srgbClr val="FF0000"/>
                </a:solidFill>
              </a:rPr>
              <a:t>megosztja</a:t>
            </a:r>
            <a:r>
              <a:rPr lang="hu-HU" sz="2000" dirty="0" smtClean="0"/>
              <a:t>.</a:t>
            </a:r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endParaRPr lang="hu-H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endParaRPr lang="hu-HU" sz="2800" dirty="0" smtClean="0"/>
          </a:p>
          <a:p>
            <a:pPr eaLnBrk="1" hangingPunct="1">
              <a:defRPr/>
            </a:pPr>
            <a:endParaRPr lang="hu-HU" sz="2000" dirty="0" smtClean="0"/>
          </a:p>
          <a:p>
            <a:pPr marL="400050" lvl="2" indent="0" eaLnBrk="1" hangingPunct="1">
              <a:buFontTx/>
              <a:buNone/>
              <a:defRPr/>
            </a:pPr>
            <a:endParaRPr lang="hu-HU" dirty="0" smtClean="0"/>
          </a:p>
          <a:p>
            <a:pPr eaLnBrk="1" hangingPunct="1"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</p:txBody>
      </p:sp>
      <p:pic>
        <p:nvPicPr>
          <p:cNvPr id="2050" name="Picture 2" descr="http://www.e-nyelv.hu/feltoltes/2014/02/b%C3%A1beliz%C5%B1rzavar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8074"/>
            <a:ext cx="2843808" cy="23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Milyen az új generáció IKT műveltsége?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Nemzedék-, generációselméleteknek köszönhetően az </a:t>
            </a:r>
            <a:r>
              <a:rPr lang="hu-HU" dirty="0"/>
              <a:t>ú</a:t>
            </a:r>
            <a:r>
              <a:rPr lang="hu-HU" dirty="0" smtClean="0"/>
              <a:t>j generációkat magas IKT műveltséggel és pozitív attitűddel képzeljék el</a:t>
            </a:r>
          </a:p>
          <a:p>
            <a:pPr lvl="1"/>
            <a:r>
              <a:rPr lang="hu-HU" dirty="0" smtClean="0"/>
              <a:t>Ezeket az elméleteket nemzetközi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800" i="1" dirty="0" err="1">
                <a:solidFill>
                  <a:schemeClr val="bg1">
                    <a:lumMod val="65000"/>
                  </a:schemeClr>
                </a:solidFill>
              </a:rPr>
              <a:t>Bullen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2012)</a:t>
            </a:r>
            <a:r>
              <a:rPr lang="hu-HU" dirty="0" smtClean="0"/>
              <a:t> és hazai 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800" i="1" dirty="0">
                <a:solidFill>
                  <a:schemeClr val="bg1">
                    <a:lumMod val="65000"/>
                  </a:schemeClr>
                </a:solidFill>
              </a:rPr>
              <a:t>Ollé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, 2013; </a:t>
            </a:r>
            <a:r>
              <a:rPr lang="hu-HU" sz="1800" i="1" dirty="0">
                <a:solidFill>
                  <a:schemeClr val="bg1">
                    <a:lumMod val="65000"/>
                  </a:schemeClr>
                </a:solidFill>
              </a:rPr>
              <a:t>Fehér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2014)</a:t>
            </a:r>
            <a:r>
              <a:rPr lang="hu-HU" dirty="0" smtClean="0"/>
              <a:t> viszonylatban is komoly kritikák</a:t>
            </a:r>
            <a:r>
              <a:rPr lang="hu-HU" dirty="0"/>
              <a:t> </a:t>
            </a:r>
            <a:r>
              <a:rPr lang="hu-HU" dirty="0" smtClean="0"/>
              <a:t>érik. </a:t>
            </a:r>
          </a:p>
          <a:p>
            <a:pPr lvl="1"/>
            <a:r>
              <a:rPr lang="hu-HU" dirty="0"/>
              <a:t>Empirikus bizonyítékok támasztják alá, hogy a születési év nem egyedüli indikátora az IKT </a:t>
            </a:r>
            <a:r>
              <a:rPr lang="hu-HU" dirty="0" smtClean="0"/>
              <a:t>műveltségnek:</a:t>
            </a:r>
            <a:endParaRPr lang="hu-HU" dirty="0"/>
          </a:p>
          <a:p>
            <a:pPr lvl="2"/>
            <a:r>
              <a:rPr lang="nb-NO" i="1" dirty="0" smtClean="0"/>
              <a:t>Bennett</a:t>
            </a:r>
            <a:r>
              <a:rPr lang="nb-NO" dirty="0" smtClean="0"/>
              <a:t> </a:t>
            </a:r>
            <a:r>
              <a:rPr lang="hu-HU" dirty="0" smtClean="0"/>
              <a:t>és </a:t>
            </a:r>
            <a:r>
              <a:rPr lang="hu-HU" dirty="0" err="1" smtClean="0"/>
              <a:t>mtsai</a:t>
            </a:r>
            <a:r>
              <a:rPr lang="nb-NO" dirty="0" smtClean="0"/>
              <a:t>, </a:t>
            </a:r>
            <a:r>
              <a:rPr lang="nb-NO" dirty="0"/>
              <a:t>2008; </a:t>
            </a:r>
            <a:r>
              <a:rPr lang="nb-NO" i="1" dirty="0" smtClean="0"/>
              <a:t>Bullen</a:t>
            </a:r>
            <a:r>
              <a:rPr lang="hu-HU" dirty="0" smtClean="0"/>
              <a:t> és </a:t>
            </a:r>
            <a:r>
              <a:rPr lang="hu-HU" dirty="0" err="1" smtClean="0"/>
              <a:t>mtsai</a:t>
            </a:r>
            <a:r>
              <a:rPr lang="nb-NO" dirty="0" smtClean="0"/>
              <a:t>, 2011;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nb-NO" i="1" dirty="0" smtClean="0"/>
              <a:t>Jones</a:t>
            </a:r>
            <a:r>
              <a:rPr lang="nb-NO" dirty="0" smtClean="0"/>
              <a:t> </a:t>
            </a:r>
            <a:r>
              <a:rPr lang="hu-HU" dirty="0" smtClean="0"/>
              <a:t>és</a:t>
            </a:r>
            <a:r>
              <a:rPr lang="nb-NO" dirty="0" smtClean="0"/>
              <a:t> </a:t>
            </a:r>
            <a:r>
              <a:rPr lang="nb-NO" i="1" dirty="0"/>
              <a:t>Cross</a:t>
            </a:r>
            <a:r>
              <a:rPr lang="nb-NO" dirty="0"/>
              <a:t>, 2009; </a:t>
            </a:r>
            <a:r>
              <a:rPr lang="hu-HU" dirty="0" smtClean="0"/>
              <a:t>; </a:t>
            </a:r>
            <a:r>
              <a:rPr lang="nb-NO" i="1" dirty="0" smtClean="0"/>
              <a:t>Margaryan</a:t>
            </a:r>
            <a:r>
              <a:rPr lang="nb-NO" dirty="0" smtClean="0"/>
              <a:t> </a:t>
            </a:r>
            <a:r>
              <a:rPr lang="hu-HU" dirty="0" smtClean="0"/>
              <a:t>és </a:t>
            </a:r>
            <a:r>
              <a:rPr lang="hu-HU" dirty="0" err="1" smtClean="0"/>
              <a:t>mtsai</a:t>
            </a:r>
            <a:r>
              <a:rPr lang="nb-NO" dirty="0" smtClean="0"/>
              <a:t>, 2011</a:t>
            </a:r>
            <a:r>
              <a:rPr lang="hu-HU" dirty="0" smtClean="0"/>
              <a:t>; </a:t>
            </a:r>
            <a:r>
              <a:rPr lang="hu-HU" i="1" dirty="0" smtClean="0"/>
              <a:t>Netgeneráció</a:t>
            </a:r>
            <a:r>
              <a:rPr lang="hu-HU" dirty="0" smtClean="0"/>
              <a:t> (2010, 2012)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32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zita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  <a:fontScheme name="Szita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Szita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84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000000">
              <a:alpha val="5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28000"/>
              <a:satMod val="94000"/>
              <a:lumMod val="20000"/>
            </a:schemeClr>
            <a:schemeClr val="phClr">
              <a:tint val="94000"/>
              <a:shade val="84000"/>
              <a:satMod val="148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1420</Words>
  <Application>Microsoft Office PowerPoint</Application>
  <PresentationFormat>Diavetítés a képernyőre (4:3 oldalarány)</PresentationFormat>
  <Paragraphs>310</Paragraphs>
  <Slides>38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Office-téma</vt:lpstr>
      <vt:lpstr>Tanári szerep a modern iskolában</vt:lpstr>
      <vt:lpstr>Az előadás célja, vázlata</vt:lpstr>
      <vt:lpstr>Információs társadalom, gyorsuló változások kora</vt:lpstr>
      <vt:lpstr>Információs társadalom, gyorsuló változások kora</vt:lpstr>
      <vt:lpstr>Információs társadalomban az iskola</vt:lpstr>
      <vt:lpstr>Pedagógusok IKT kompetenciájával szembeni elvárások közös pontjai</vt:lpstr>
      <vt:lpstr>NAT-2012</vt:lpstr>
      <vt:lpstr>Mit feltételezünk a diákokról?</vt:lpstr>
      <vt:lpstr>Milyen az új generáció IKT műveltsége?</vt:lpstr>
      <vt:lpstr>Hiszen aktív nethasználók! </vt:lpstr>
      <vt:lpstr>Mire használják az IKT eszközöket?</vt:lpstr>
      <vt:lpstr>Mit várhatunk a technikától? (Ollé, 2014)</vt:lpstr>
      <vt:lpstr>Mit várhatunk el? Mi az amiben mások?</vt:lpstr>
      <vt:lpstr>Mi következik ebből?</vt:lpstr>
      <vt:lpstr>Mit várhatunk a technikától az iskolában?</vt:lpstr>
      <vt:lpstr>Tanárok IKT használati kultúrája</vt:lpstr>
      <vt:lpstr>Miben segíthet a technológia?</vt:lpstr>
      <vt:lpstr>Szemléltetés, vizuális magyarázat</vt:lpstr>
      <vt:lpstr>Önálló tanulás</vt:lpstr>
      <vt:lpstr>Differenciált oktatás</vt:lpstr>
      <vt:lpstr>Együttműködés támogatása</vt:lpstr>
      <vt:lpstr>Digitális produktumok előállítása</vt:lpstr>
      <vt:lpstr>Digitális produktumok</vt:lpstr>
      <vt:lpstr>Online gondolattérkép</vt:lpstr>
      <vt:lpstr>Online időszalag</vt:lpstr>
      <vt:lpstr>Infografika</vt:lpstr>
      <vt:lpstr>Szófelhő</vt:lpstr>
      <vt:lpstr>Technológia alapú mérés-értékelés</vt:lpstr>
      <vt:lpstr>Szavazóeszközök</vt:lpstr>
      <vt:lpstr>Feleltető rendszereket kiváltó megoldás</vt:lpstr>
      <vt:lpstr>A modern oktatás megvalósításának feltételei</vt:lpstr>
      <vt:lpstr>Infrastruktúra kérdése</vt:lpstr>
      <vt:lpstr>Szervezeti kérdések</vt:lpstr>
      <vt:lpstr>Módszerek</vt:lpstr>
      <vt:lpstr>Együttműködés</vt:lpstr>
      <vt:lpstr>Első lépések</vt:lpstr>
      <vt:lpstr>Köszönöm a figyelmet!</vt:lpstr>
      <vt:lpstr>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Oktszerv</dc:creator>
  <cp:lastModifiedBy>Hülber László</cp:lastModifiedBy>
  <cp:revision>174</cp:revision>
  <dcterms:created xsi:type="dcterms:W3CDTF">2014-09-30T08:43:02Z</dcterms:created>
  <dcterms:modified xsi:type="dcterms:W3CDTF">2015-10-07T10:13:03Z</dcterms:modified>
</cp:coreProperties>
</file>